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870585" rtl="0" eaLnBrk="1" latinLnBrk="0" hangingPunct="1">
        <a:lnSpc>
          <a:spcPct val="90000"/>
        </a:lnSpc>
        <a:spcBef>
          <a:spcPct val="0"/>
        </a:spcBef>
        <a:buNone/>
        <a:defRPr sz="41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805" indent="-217805" algn="l" defTabSz="870585" rtl="0" eaLnBrk="1" latinLnBrk="0" hangingPunct="1">
        <a:lnSpc>
          <a:spcPct val="90000"/>
        </a:lnSpc>
        <a:spcBef>
          <a:spcPct val="191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4pPr>
      <a:lvl5pPr marL="1959610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5pPr>
      <a:lvl6pPr marL="239458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6pPr>
      <a:lvl7pPr marL="283019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7pPr>
      <a:lvl8pPr marL="326580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8pPr>
      <a:lvl9pPr marL="3701415" indent="-217805" algn="l" defTabSz="87058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1pPr>
      <a:lvl2pPr marL="43561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2pPr>
      <a:lvl3pPr marL="87058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3pPr>
      <a:lvl4pPr marL="130619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4pPr>
      <a:lvl5pPr marL="174180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5pPr>
      <a:lvl6pPr marL="2177415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6pPr>
      <a:lvl7pPr marL="261239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7pPr>
      <a:lvl8pPr marL="304800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8pPr>
      <a:lvl9pPr marL="3483610" algn="l" defTabSz="870585" rtl="0" eaLnBrk="1" latinLnBrk="0" hangingPunct="1">
        <a:defRPr sz="17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https://www.studocu.com/hk?utm_campaign=shared-document&amp;utm_source=studocu-document&amp;utm_medium=social_sharing&amp;utm_content=lecture-4-project-schedule-management-part-i-v2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6" name="rect 3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8" name="textbox 38"/>
          <ns0:cNvSpPr/>
          <ns0:nvPr/>
        </ns0:nvSpPr>
        <ns0:spPr>
          <ns1:xfrm>
            <ns1:off x="516243" y="1151389"/>
            <ns1:ext cx="8692515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Importance of</ns1:t>
            </ns1:r>
            <ns1:r>
              <ns1:rPr sz="2100" kern="0" spc="-1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oject</ns1:t>
            </ns1:r>
            <ns1:r>
              <ns1:rPr sz="2100" kern="0" spc="1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7000"/>
              </ns1:lnSpc>
              <ns1:spcBef>
                <ns1:spcPts val="1590"/>
              </ns1:spcBef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Six Main </ns1:t>
            </ns1:r>
            <ns1:r>
              <ns1:rPr sz="2100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Processes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96570" algn="l" rtl="0" eaLnBrk="0">
              <ns1:lnSpc>
                <ns1:spcPct val="88000"/>
              </ns1:lnSpc>
              <ns1:spcBef>
                <ns1:spcPts val="610"/>
              </ns1:spcBef>
            </ns1:pPr>
            <ns1:r>
              <ns1:rPr sz="15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</ns1:t>
            </ns1:r>
            <ns1:r>
              <ns1:rPr sz="1500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Planning Schedule Management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49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Defining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1965" algn="l" rtl="0" eaLnBrk="0">
              <ns1:lnSpc>
                <ns1:spcPct val="88000"/>
              </ns1:lnSpc>
              <ns1:spcBef>
                <ns1:spcPts val="1490"/>
              </ns1:spcBef>
            </ns1:pPr>
            <ns1:r>
              <ns1:rPr sz="15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</ns1:t>
            </ns1:r>
            <ns1:r>
              <ns1:rPr sz="1500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 Activities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77520" algn="l" rtl="0" eaLnBrk="0">
              <ns1:lnSpc>
                <ns1:spcPct val="88000"/>
              </ns1:lnSpc>
              <ns1:spcBef>
                <ns1:spcPts val="1490"/>
              </ns1:spcBef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 Activity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Durations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3235" algn="l" rtl="0" eaLnBrk="0">
              <ns1:lnSpc>
                <ns1:spcPct val="88000"/>
              </ns1:lnSpc>
              <ns1:spcBef>
                <ns1:spcPts val="1490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5.</ns1:t>
            </ns1: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Developing 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he Schedule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2600" algn="l" rtl="0" eaLnBrk="0">
              <ns1:lnSpc>
                <ns1:spcPct val="88000"/>
              </ns1:lnSpc>
              <ns1:spcBef>
                <ns1:spcPts val="1490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6.</ns1:t>
            </ns1: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Controlli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ng the Schedule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31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Software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to Assist in Project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Management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8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8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8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grpSp>
        <ns0:nvGrpSpPr>
          <ns0:cNvPr id="6" name="group 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40" name="path 4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2" name="path 4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4" name="textbox 44"/>
          <ns0:cNvSpPr/>
          <ns0:nvPr/>
        </ns0:nvSpPr>
        <ns0:spPr>
          <ns1:xfrm>
            <ns1:off x="176160" y="218897"/>
            <ns1:ext cx="1380489" cy="4292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4000"/>
              </ns1:lnSpc>
            </ns1:pPr>
            <ns1:r>
              <ns1:rPr sz="3600" kern="0" spc="-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Outline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46" name="textbox 4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10" name="rect 21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12" name="textbox 212"/>
          <ns0:cNvSpPr/>
          <ns0:nvPr/>
        </ns0:nvSpPr>
        <ns0:spPr>
          <ns1:xfrm>
            <ns1:off x="257486" y="1151389"/>
            <ns1:ext cx="8590280" cy="503682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Goal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defining activities: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ensure tha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 the project team completely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6235" indent="-1905" algn="l" rtl="0" eaLnBrk="0">
              <ns1:lnSpc>
                <ns1:spcPct val="92000"/>
              </ns1:lnSpc>
              <ns1:spcBef>
                <ns1:spcPts val="645"/>
              </ns1:spcBef>
            </ns1:pP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understands all the work it must do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 part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scope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 that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they can start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scheduling the work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145" indent="-288925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 team must understand what each WBS it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em means before team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members can make schedule-related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decisions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indent="-295910" algn="l" rtl="0" eaLnBrk="0">
              <ns1:lnSpc>
                <ns1:spcPct val="88000"/>
              </ns1:lnSpc>
              <ns1:spcBef>
                <ns1:spcPts val="147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WBS is often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analyzed further (&amp; updated)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 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he project team members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continue to define the activities required for pe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rforming the work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5600" indent="-342900" algn="l" rtl="0" eaLnBrk="0">
              <ns1:lnSpc>
                <ns1:spcPct val="100000"/>
              </ns1:lnSpc>
              <ns1:spcBef>
                <ns1:spcPts val="160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team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should review the activity list and activity attributes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 project stakeholders before moving on to the next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step in project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managemen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8510" indent="-288290" algn="l" rtl="0" eaLnBrk="0">
              <ns1:lnSpc>
                <ns1:spcPct val="88000"/>
              </ns1:lnSpc>
              <ns1:spcBef>
                <ns1:spcPts val="14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Otherwise, it could produce an unrealistic schedule and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deliver unacceptable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results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2000"/>
              </ns1:lnSpc>
            </ns1:pPr>
            <ns1:endParaRPr sz="1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86130" indent="-295910" algn="l" rtl="0" eaLnBrk="0">
              <ns1:lnSpc>
                <ns1:spcPct val="88000"/>
              </ns1:lnSpc>
              <ns1:tabLst>
                <ns1:tab pos="62547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Clearly defining the work is crucial to all projects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If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misunderstandings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about activities exist, requested changes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may be required.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214" name="picture 21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48171" y="5644529"/>
            <ns1:ext cx="135255" cy="211073"/>
          </ns1:xfrm>
          <ns1:prstGeom prst="rect">
            <ns1:avLst/>
          </ns1:prstGeom>
        </ns0:spPr>
      </ns0:pic>
      <ns0:pic>
        <ns0:nvPicPr>
          <ns0:cNvPr id="216" name="picture 21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48171" y="4920629"/>
            <ns1:ext cx="135254" cy="211073"/>
          </ns1:xfrm>
          <ns1:prstGeom prst="rect">
            <ns1:avLst/>
          </ns1:prstGeom>
        </ns0:spPr>
      </ns0:pic>
      <ns0:pic>
        <ns0:nvPicPr>
          <ns0:cNvPr id="218" name="picture 21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748180" y="3038475"/>
            <ns1:ext cx="135255" cy="211073"/>
          </ns1:xfrm>
          <ns1:prstGeom prst="rect">
            <ns1:avLst/>
          </ns1:prstGeom>
        </ns0:spPr>
      </ns0:pic>
      <ns0:pic>
        <ns0:nvPicPr>
          <ns0:cNvPr id="220" name="picture 220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748170" y="2314575"/>
            <ns1:ext cx="135255" cy="211073"/>
          </ns1:xfrm>
          <ns1:prstGeom prst="rect">
            <ns1:avLst/>
          </ns1:prstGeom>
        </ns0:spPr>
      </ns0:pic>
      <ns0:sp>
        <ns0:nvSpPr>
          <ns0:cNvPr id="222" name="textbox 222"/>
          <ns0:cNvSpPr/>
          <ns0:nvPr/>
        </ns0:nvSpPr>
        <ns0:spPr>
          <ns1:xfrm>
            <ns1:off x="169759" y="218897"/>
            <ns1:ext cx="547624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Defining Activities (3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4" name="group 2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24" name="path 22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26" name="path 22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30" name="textbox 23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232" name="textbox 232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11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1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34" name="rect 23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36" name="textbox 236"/>
          <ns0:cNvSpPr/>
          <ns0:nvPr/>
        </ns0:nvSpPr>
        <ns0:spPr>
          <ns1:xfrm>
            <ns1:off x="295581" y="1151389"/>
            <ns1:ext cx="89134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6870" indent="-34417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 process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involves evaluatin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 the reasons for dependencies and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different types of</ns1:t>
            </ns1:r>
            <ns1:r>
              <ns1:rPr sz="2100" kern="0" spc="-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dependencies.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48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dependency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relationship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the sequencing of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activities or tasks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19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Crucial for developing and managing a pr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oject schedule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31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Four reasons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for dependencies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7425" indent="-504825" algn="l" rtl="0" eaLnBrk="0">
              <ns1:lnSpc>
                <ns1:spcPct val="88000"/>
              </ns1:lnSpc>
              <ns1:spcBef>
                <ns1:spcPts val="1485"/>
              </ns1:spcBef>
            </ns1:pPr>
            <ns1:r>
              <ns1:rPr sz="1500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</ns1:t>
            </ns1:r>
            <ns1:r>
              <ns1:rPr sz="15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Mandatory</ns1:t>
            </ns1:r>
            <ns1:r>
              <ns1:rPr sz="2000" i="1" u="sng" kern="0" spc="10" dirty="0">
                <ns1:solidFill>
                  <ns1:srgbClr val="000099">
                    <ns1:alpha val="100000"/>
                  </ns1:srgbClr>
                </ns1:solidFill>
                <ns1:uFill>
                  <ns1:solidFill>
                    <ns1:srgbClr val="000000"/>
                  </ns1:solidFill>
                </ns1:u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dependencies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inherent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nature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being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performed on a project (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hard logic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). </ns1:t>
            </ns1:r>
            <ns1:r>
              <ns1:rPr sz="2000" b="1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write code =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&gt; test code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2600" algn="l" rtl="0" eaLnBrk="0">
              <ns1:lnSpc>
                <ns1:spcPct val="88000"/>
              </ns1:lnSpc>
              <ns1:spcBef>
                <ns1:spcPts val="1470"/>
              </ns1:spcBef>
            </ns1:pPr>
            <ns1:r>
              <ns1:rPr sz="15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</ns1:t>
            </ns1:r>
            <ns1:r>
              <ns1:rPr sz="15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   </ns1:t>
            </ns1:r>
            <ns1:r>
              <ns1:rPr sz="2000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Discretionary</ns1:t>
            </ns1:r>
            <ns1:r>
              <ns1:rPr sz="2000" i="1" u="sng" kern="0" spc="10" dirty="0">
                <ns1:solidFill>
                  <ns1:srgbClr val="000099">
                    <ns1:alpha val="100000"/>
                  </ns1:srgbClr>
                </ns1:solidFill>
                <ns1:uFill>
                  <ns1:solidFill>
                    <ns1:srgbClr val="000000"/>
                  </ns1:solidFill>
                </ns1:u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dependencies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defined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team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soft logic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3140" algn="l" rtl="0" eaLnBrk="0">
              <ns1:lnSpc>
                <ns1:spcPct val="88000"/>
              </ns1:lnSpc>
              <ns1:spcBef>
                <ns1:spcPts val="290"/>
              </ns1:spcBef>
            </ns1:pPr>
            <ns1:r>
              <ns1:rPr sz="2000" b="1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officially sign off</ns1:t>
            </ns1:r>
            <ns1:r>
              <ns1:rPr sz="2000" kern="0" spc="-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 charter =&gt; start project planning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2600" algn="l" rtl="0" eaLnBrk="0">
              <ns1:lnSpc>
                <ns1:spcPct val="88000"/>
              </ns1:lnSpc>
              <ns1:spcBef>
                <ns1:spcPts val="1190"/>
              </ns1:spcBef>
            </ns1:pPr>
            <ns1:r>
              <ns1:rPr sz="15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External</ns1:t>
            </ns1:r>
            <ns1:r>
              <ns1:rPr sz="2000" i="1" u="sng" kern="0" spc="0" dirty="0">
                <ns1:solidFill>
                  <ns1:srgbClr val="000099">
                    <ns1:alpha val="100000"/>
                  </ns1:srgbClr>
                </ns1:solidFill>
                <ns1:uFill>
                  <ns1:solidFill>
                    <ns1:srgbClr val="000000"/>
                  </ns1:solidFill>
                </ns1:u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dependencies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involve relationships between project and non-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7425" algn="l" rtl="0" eaLnBrk="0">
              <ns1:lnSpc>
                <ns1:spcPct val="88000"/>
              </ns1:lnSpc>
              <ns1:spcBef>
                <ns1:spcPts val="29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activities. </ns1:t>
            </ns1:r>
            <ns1:r>
              <ns1:rPr sz="2000" b="1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delivery of</ns1:t>
            </ns1:r>
            <ns1:r>
              <ns1:rPr sz="2000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new hardware =&gt; install software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6790" indent="-504190" algn="l" rtl="0" eaLnBrk="0">
              <ns1:lnSpc>
                <ns1:spcPct val="96000"/>
              </ns1:lnSpc>
              <ns1:spcBef>
                <ns1:spcPts val="905"/>
              </ns1:spcBef>
            </ns1:pPr>
            <ns1:r>
              <ns1:rPr sz="15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iv</ns1:t>
            </ns1:r>
            <ns1:r>
              <ns1:rPr sz="15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  </ns1:t>
            </ns1:r>
            <ns1:r>
              <ns1:rPr sz="2000" i="1" u="sng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Internal</ns1:t>
            </ns1:r>
            <ns1:r>
              <ns1:rPr sz="2000" i="1" u="sng" kern="0" spc="10" dirty="0">
                <ns1:solidFill>
                  <ns1:srgbClr val="000099">
                    <ns1:alpha val="100000"/>
                  </ns1:srgbClr>
                </ns1:solidFill>
                <ns1:uFill>
                  <ns1:solidFill>
                    <ns1:srgbClr val="000000"/>
                  </ns1:solidFill>
                </ns1:u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dependencies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involve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relationships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between project activities that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 generally inside the project team’s control. </ns1:t>
            </ns1:r>
            <ns1:r>
              <ns1:rPr sz="2000" b="1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perfor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 unit testing =&gt;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 system te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sting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7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8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8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8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86000"/>
              </ns1:lnSpc>
              <ns1:spcBef>
                <ns1:spcPts val="0"/>
              </ns1:spcBef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12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238" name="picture 23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86282" y="2398395"/>
            <ns1:ext cx="135255" cy="211073"/>
          </ns1:xfrm>
          <ns1:prstGeom prst="rect">
            <ns1:avLst/>
          </ns1:prstGeom>
        </ns0:spPr>
      </ns0:pic>
      <ns0:pic>
        <ns0:nvPicPr>
          <ns0:cNvPr id="240" name="picture 24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786270" y="1979304"/>
            <ns1:ext cx="135255" cy="211073"/>
          </ns1:xfrm>
          <ns1:prstGeom prst="rect">
            <ns1:avLst/>
          </ns1:prstGeom>
        </ns0:spPr>
      </ns0:pic>
      <ns0:sp>
        <ns0:nvSpPr>
          <ns0:cNvPr id="242" name="textbox 242"/>
          <ns0:cNvSpPr/>
          <ns0:nvPr/>
        </ns0:nvSpPr>
        <ns0:spPr>
          <ns1:xfrm>
            <ns1:off x="178903" y="218897"/>
            <ns1:ext cx="597598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 Activiti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 (1 of</ns1:t>
            </ns1:r>
            <ns1:r>
              <ns1:rPr sz="3600" kern="0" spc="-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7)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6" name="group 2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44" name="path 24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46" name="path 24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48" name="textbox 24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50" name="rect 25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52" name="textbox 252"/>
          <ns0:cNvSpPr/>
          <ns0:nvPr/>
        </ns0:nvSpPr>
        <ns0:spPr>
          <ns1:xfrm>
            <ns1:off x="409881" y="1151389"/>
            <ns1:ext cx="8447405" cy="488442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7665" indent="-354965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Network diagrams are the preferred techniq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ue for showing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1155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network diagram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 schematic display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ogical relationships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among project activities and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their sequencing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86385" algn="l" rtl="0" eaLnBrk="0">
              <ns1:lnSpc>
                <ns1:spcPct val="88000"/>
              </ns1:lnSpc>
              <ns1:spcBef>
                <ns1:spcPts val="17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Two main formats:</ns1:t>
            </ns1:r>
            <ns1:r>
              <ns1:rPr sz="2000" kern="0" spc="2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1)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arrow diagramming method (ADM), and 2)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precedence diagramming method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(PDM)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1155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Arrow diagram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ming method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(ADM)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Activity-on-arrow (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AOA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approach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2955" indent="-292735" algn="l" rtl="0" eaLnBrk="0">
              <ns1:lnSpc>
                <ns1:spcPct val="92000"/>
              </ns1:lnSpc>
              <ns1:spcBef>
                <ns1:spcPts val="17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network diagramming technique in which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 ar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 represented by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arrows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connected at points called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nodes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illustrate the sequence of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5000"/>
              </ns1:lnSpc>
            </ns1:pPr>
            <ns1:endParaRPr sz="14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79780" indent="-289560" algn="l" rtl="0" eaLnBrk="0">
              <ns1:lnSpc>
                <ns1:spcPct val="88000"/>
              </ns1:lnSpc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node is the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starting or ending point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 activity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The first node signifies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start of</ns1:t>
            </ns1:r>
            <ns1:r>
              <ns1:rPr sz="2000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project, and the last node represents the end.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254" name="picture 25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00582" y="5492131"/>
            <ns1:ext cx="135255" cy="211073"/>
          </ns1:xfrm>
          <ns1:prstGeom prst="rect">
            <ns1:avLst/>
          </ns1:prstGeom>
        </ns0:spPr>
      </ns0:pic>
      <ns0:pic>
        <ns0:nvPicPr>
          <ns0:cNvPr id="256" name="picture 25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00570" y="4425329"/>
            <ns1:ext cx="135255" cy="211073"/>
          </ns1:xfrm>
          <ns1:prstGeom prst="rect">
            <ns1:avLst/>
          </ns1:prstGeom>
        </ns0:spPr>
      </ns0:pic>
      <ns0:pic>
        <ns0:nvPicPr>
          <ns0:cNvPr id="258" name="picture 25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900571" y="2840356"/>
            <ns1:ext cx="135254" cy="211073"/>
          </ns1:xfrm>
          <ns1:prstGeom prst="rect">
            <ns1:avLst/>
          </ns1:prstGeom>
        </ns0:spPr>
      </ns0:pic>
      <ns0:sp>
        <ns0:nvSpPr>
          <ns0:cNvPr id="260" name="textbox 260"/>
          <ns0:cNvSpPr/>
          <ns0:nvPr/>
        </ns0:nvSpPr>
        <ns0:spPr>
          <ns1:xfrm>
            <ns1:off x="178903" y="218897"/>
            <ns1:ext cx="597598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 Activiti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 (2 of</ns1:t>
            </ns1:r>
            <ns1:r>
              <ns1:rPr sz="3600" kern="0" spc="-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7)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8" name="group 2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62" name="path 26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64" name="path 26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68" name="textbox 26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270" name="textbox 270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13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3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72" name="rect 27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274" name="picture 27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685800" y="2748029"/>
            <ns1:ext cx="7850124" cy="3931917"/>
          </ns1:xfrm>
          <ns1:prstGeom prst="rect">
            <ns1:avLst/>
          </ns1:prstGeom>
        </ns0:spPr>
      </ns0:pic>
      <ns0:sp>
        <ns0:nvSpPr>
          <ns0:cNvPr id="276" name="textbox 276"/>
          <ns0:cNvSpPr/>
          <ns0:nvPr/>
        </ns0:nvSpPr>
        <ns0:spPr>
          <ns1:xfrm>
            <ns1:off x="333681" y="1151389"/>
            <ns1:ext cx="8447405" cy="14528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100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6-2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shows</ns1:t>
            </ns1:r>
            <ns1:r>
              <ns1:rPr sz="2100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100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network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diagram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8510" indent="-288290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letters A through J represent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dependencies that are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required to complete the pr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oject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8000"/>
              </ns1:lnSpc>
            </ns1:pPr>
            <ns1:endParaRPr sz="9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arrows represent the activity sequencing or relati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onships between tasks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278" name="picture 27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2" y="2329820"/>
            <ns1:ext cx="135255" cy="211073"/>
          </ns1:xfrm>
          <ns1:prstGeom prst="rect">
            <ns1:avLst/>
          </ns1:prstGeom>
        </ns0:spPr>
      </ns0:pic>
      <ns0:pic>
        <ns0:nvPicPr>
          <ns0:cNvPr id="280" name="picture 28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2" y="1644024"/>
            <ns1:ext cx="135254" cy="211073"/>
          </ns1:xfrm>
          <ns1:prstGeom prst="rect">
            <ns1:avLst/>
          </ns1:prstGeom>
        </ns0:spPr>
      </ns0:pic>
      <ns0:sp>
        <ns0:nvSpPr>
          <ns0:cNvPr id="282" name="textbox 282"/>
          <ns0:cNvSpPr/>
          <ns0:nvPr/>
        </ns0:nvSpPr>
        <ns0:spPr>
          <ns1:xfrm>
            <ns1:off x="178903" y="218897"/>
            <ns1:ext cx="597598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 Activiti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 (3 of</ns1:t>
            </ns1:r>
            <ns1:r>
              <ns1:rPr sz="3600" kern="0" spc="-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7)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30" name="group 3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84" name="path 28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86" name="path 28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88" name="textbox 28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290" name="textbox 290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14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92" name="rect 29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94" name="rect 294"/>
          <ns0:cNvSpPr/>
          <ns0:nvPr/>
        </ns0:nvSpPr>
        <ns0:spPr>
          <ns1:xfrm>
            <ns1:off x="5226443" y="3337572"/>
            <ns1:ext cx="2607564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96" name="textbox 296"/>
          <ns0:cNvSpPr/>
          <ns0:nvPr/>
        </ns0:nvSpPr>
        <ns0:spPr>
          <ns1:xfrm>
            <ns1:off x="333681" y="1151389"/>
            <ns1:ext cx="8630284" cy="508254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79" rIns="0" bIns="0"/>
          <ns1:lstStyle/>
          <ns1:p>
            <ns1:pPr marL="323215" indent="-310515" algn="l" rtl="0" eaLnBrk="0">
              <ns1:lnSpc>
                <ns1:spcPct val="99000"/>
              </ns1:lnSpc>
              <ns1:spcBef>
                <ns1:spcPts val="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Steps for creatin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 an ADM diagram (assuming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you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already have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100" i="1" kern="0" spc="1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list of</ns1:t>
            </ns1:r>
            <ns1:r>
              <ns1:rPr sz="21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activities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</ns1:t>
            </ns1: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their start and</ns1:t>
            </ns1:r>
            <ns1:r>
              <ns1:rPr sz="2100" i="1" kern="0" spc="-4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finish node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02920" algn="l" rtl="0" eaLnBrk="0">
              <ns1:lnSpc>
                <ns1:spcPct val="76000"/>
              </ns1:lnSpc>
              <ns1:spcBef>
                <ns1:spcPts val="1785"/>
              </ns1:spcBef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Find all ac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tivities that start at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Node</ns1:t>
            </ns1:r>
            <ns1:r>
              <ns1:rPr sz="2000" kern="0" spc="2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Draw their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finish nodes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draw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145" indent="7620" algn="l" rtl="0" eaLnBrk="0">
              <ns1:lnSpc>
                <ns1:spcPct val="92000"/>
              </ns1:lnSpc>
              <ns1:spcBef>
                <ns1:spcPts val="58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arrows between Node</ns1:t>
            </ns1:r>
            <ns1:r>
              <ns1:rPr sz="2000" kern="0" spc="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 and each 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finish nodes. Put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the activity letter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name on the associated arrow. If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you have a duration estimate, write it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next to the activity letter or name, as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shown in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6-2.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4225" indent="-303530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Continue drawing the network diagram, working from left to right. Look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 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bursts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merges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15035" algn="l" rtl="0" eaLnBrk="0">
              <ns1:lnSpc>
                <ns1:spcPct val="88000"/>
              </ns1:lnSpc>
              <ns1:spcBef>
                <ns1:spcPts val="1220"/>
              </ns1:spcBef>
              <ns1:tabLst>
                <ns1:tab pos="1061085" algn="l"/>
              </ns1:tabLst>
            </ns1:pPr>
            <ns1:r>
              <ns1:rPr sz="1800" b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1800" b="1" kern="0" spc="1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1800" b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Bursts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occur when two or more activities st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art from</ns1:t>
            </ns1:r>
            <ns1:r>
              <ns1:rPr sz="18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18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single node.</ns1:t>
            </ns1:r>
            <ns1:endParaRPr sz="18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15035" algn="l" rtl="0" eaLnBrk="0">
              <ns1:lnSpc>
                <ns1:spcPct val="88000"/>
              </ns1:lnSpc>
              <ns1:spcBef>
                <ns1:spcPts val="1160"/>
              </ns1:spcBef>
              <ns1:tabLst>
                <ns1:tab pos="1061085" algn="l"/>
              </ns1:tabLst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18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</ns1:t>
            </ns1:r>
            <ns1:r>
              <ns1:rPr sz="1800" b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merge 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occurs when two or more nodes end with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18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single</ns1:t>
            </ns1:r>
            <ns1:r>
              <ns1:rPr sz="18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18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node.</ns1:t>
            </ns1:r>
            <ns1:endParaRPr sz="18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r" rtl="0" eaLnBrk="0">
              <ns1:lnSpc>
                <ns1:spcPct val="88000"/>
              </ns1:lnSpc>
              <ns1:spcBef>
                <ns1:spcPts val="1705"/>
              </ns1:spcBef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Continue drawing the ADM network diagram u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ntil all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included.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3000"/>
              </ns1:lnSpc>
            </ns1:pPr>
            <ns1:endParaRPr sz="1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79780" indent="-300355" algn="l" rtl="0" eaLnBrk="0">
              <ns1:lnSpc>
                <ns1:spcPct val="92000"/>
              </ns1:lnSpc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 a rule of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thumb,</ns1:t>
            </ns1:r>
            <ns1:r>
              <ns1:rPr sz="2000" kern="0" spc="2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1)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all arrowheads should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face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towa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rd the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right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0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arrows should cross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 an ADM network diagram. You may ne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 to redraw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diagram to make it look pres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entable.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298" name="picture 29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1249320" y="4463445"/>
            <ns1:ext cx="146075" cy="227960"/>
          </ns1:xfrm>
          <ns1:prstGeom prst="rect">
            <ns1:avLst/>
          </ns1:prstGeom>
        </ns0:spPr>
      </ns0:pic>
      <ns0:pic>
        <ns0:nvPicPr>
          <ns0:cNvPr id="300" name="picture 30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249321" y="4074837"/>
            <ns1:ext cx="146075" cy="227960"/>
          </ns1:xfrm>
          <ns1:prstGeom prst="rect">
            <ns1:avLst/>
          </ns1:prstGeom>
        </ns0:spPr>
      </ns0:pic>
      <ns0:sp>
        <ns0:nvSpPr>
          <ns0:cNvPr id="302" name="textbox 302"/>
          <ns0:cNvSpPr/>
          <ns0:nvPr/>
        </ns0:nvSpPr>
        <ns0:spPr>
          <ns1:xfrm>
            <ns1:off x="178903" y="218897"/>
            <ns1:ext cx="597598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 Activiti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 (4 of</ns1:t>
            </ns1:r>
            <ns1:r>
              <ns1:rPr sz="3600" kern="0" spc="-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7)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32" name="group 3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304" name="path 30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06" name="path 30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10" name="textbox 31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12" name="textbox 312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15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14" name="rect 31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316" name="picture 31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62000" y="2438654"/>
            <ns1:ext cx="7996428" cy="3962400"/>
          </ns1:xfrm>
          <ns1:prstGeom prst="rect">
            <ns1:avLst/>
          </ns1:prstGeom>
        </ns0:spPr>
      </ns0:pic>
      <ns0:sp>
        <ns0:nvSpPr>
          <ns0:cNvPr id="318" name="textbox 318"/>
          <ns0:cNvSpPr/>
          <ns0:nvPr/>
        </ns0:nvSpPr>
        <ns0:spPr>
          <ns1:xfrm>
            <ns1:off x="371781" y="1151389"/>
            <ns1:ext cx="8399144" cy="101028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79" rIns="0" bIns="0"/>
          <ns1:lstStyle/>
          <ns1:p>
            <ns1:pPr marL="355600" indent="-342900" algn="l" rtl="0" eaLnBrk="0">
              <ns1:lnSpc>
                <ns1:spcPct val="99000"/>
              </ns1:lnSpc>
              <ns1:spcBef>
                <ns1:spcPts val="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Draw an ADM network diagram representing the project belo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w. Put the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node numbers in circles and draw arrows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from node to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ode,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labeling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7000"/>
              </ns1:lnSpc>
            </ns1:pPr>
            <ns1:endParaRPr sz="5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4490" algn="l" rtl="0" eaLnBrk="0">
              <ns1:lnSpc>
                <ns1:spcPct val="88000"/>
              </ns1:lnSpc>
              <ns1:spcBef>
                <ns1:spcPts val="0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 arrow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 the activity letter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estimated time.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320" name="textbox 320"/>
          <ns0:cNvSpPr/>
          <ns0:nvPr/>
        </ns0:nvSpPr>
        <ns0:spPr>
          <ns1:xfrm>
            <ns1:off x="169759" y="218897"/>
            <ns1:ext cx="666940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-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Exercise</ns1:t>
            </ns1:r>
            <ns1:r>
              <ns1:rPr sz="3600" kern="0" spc="5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1: ADM Network Diagram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34" name="group 3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322" name="path 32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24" name="path 32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26" name="textbox 32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28" name="textbox 328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16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30" name="rect 33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32" name="textbox 332"/>
          <ns0:cNvSpPr/>
          <ns0:nvPr/>
        </ns0:nvSpPr>
        <ns0:spPr>
          <ns1:xfrm>
            <ns1:off x="461009" y="2390648"/>
            <ns1:ext cx="8245475" cy="24295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8925"/>
              </ns1:lnSpc>
              <ns1:tabLst>
                <ns1:tab pos="8232140" algn="l"/>
              </ns1:tabLst>
            </ns1:pPr>
            <ns1:r>
              <ns1:rPr sz="1000" kern="0" spc="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	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334" name="picture 33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473709" y="2403348"/>
            <ns1:ext cx="8219440" cy="2403855"/>
          </ns1:xfrm>
          <ns1:prstGeom prst="rect">
            <ns1:avLst/>
          </ns1:prstGeom>
        </ns0:spPr>
      </ns0:pic>
      <ns0:sp>
        <ns0:nvSpPr>
          <ns0:cNvPr id="336" name="textbox 336"/>
          <ns0:cNvSpPr/>
          <ns0:nvPr/>
        </ns0:nvSpPr>
        <ns0:spPr>
          <ns1:xfrm>
            <ns1:off x="169759" y="218897"/>
            <ns1:ext cx="5209540" cy="5003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7000"/>
              </ns1:lnSpc>
            </ns1:pPr>
            <ns1:r>
              <ns1:rPr sz="3600" kern="0" spc="-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Exercise</ns1:t>
            </ns1:r>
            <ns1:r>
              <ns1:rPr sz="3600" kern="0" spc="4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1:</ns1:t>
            </ns1:r>
            <ns1:r>
              <ns1:rPr sz="3600" kern="0" spc="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Sample</ns1:t>
            </ns1:r>
            <ns1:r>
              <ns1:rPr sz="3600" kern="0" spc="2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Solut</ns1:t>
            </ns1:r>
            <ns1:r>
              <ns1:rPr sz="3600" kern="0" spc="-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ion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36" name="group 3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338" name="path 33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40" name="path 34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44" name="textbox 34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46" name="textbox 346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17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48" name="rect 34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350" name="picture 35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90600" y="2438654"/>
            <ns1:ext cx="7491984" cy="4392165"/>
          </ns1:xfrm>
          <ns1:prstGeom prst="rect">
            <ns1:avLst/>
          </ns1:prstGeom>
        </ns0:spPr>
      </ns0:pic>
      <ns0:sp>
        <ns0:nvSpPr>
          <ns0:cNvPr id="352" name="rect 352"/>
          <ns0:cNvSpPr/>
          <ns0:nvPr/>
        </ns0:nvSpPr>
        <ns0:spPr>
          <ns1:xfrm>
            <ns1:off x="2960255" y="1481343"/>
            <ns1:ext cx="4110227" cy="30937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354" name="textbox 354"/>
          <ns0:cNvSpPr/>
          <ns0:nvPr/>
        </ns0:nvSpPr>
        <ns0:spPr>
          <ns1:xfrm>
            <ns1:off x="409881" y="1151389"/>
            <ns1:ext cx="7959090" cy="113474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6870" indent="-34417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Precedence diagramming method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(PDM)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 network diagramm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ing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technique in which boxes (or circles)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represent activities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2000"/>
              </ns1:lnSpc>
            </ns1:pPr>
            <ns1:endParaRPr sz="1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Four types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dependencies or relationships bet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ween activities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356" name="textbox 356"/>
          <ns0:cNvSpPr/>
          <ns0:nvPr/>
        </ns0:nvSpPr>
        <ns0:spPr>
          <ns1:xfrm>
            <ns1:off x="178903" y="218897"/>
            <ns1:ext cx="597598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 Activiti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 (5 of</ns1:t>
            </ns1:r>
            <ns1:r>
              <ns1:rPr sz="3600" kern="0" spc="-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7)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38" name="group 3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358" name="path 35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60" name="path 36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62" name="textbox 36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64" name="textbox 364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18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8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66" name="rect 36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368" name="picture 36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146304" y="3378962"/>
            <ns1:ext cx="9081502" cy="3124197"/>
          </ns1:xfrm>
          <ns1:prstGeom prst="rect">
            <ns1:avLst/>
          </ns1:prstGeom>
        </ns0:spPr>
      </ns0:pic>
      <ns0:sp>
        <ns0:nvSpPr>
          <ns0:cNvPr id="370" name="textbox 370"/>
          <ns0:cNvSpPr/>
          <ns0:nvPr/>
        </ns0:nvSpPr>
        <ns0:spPr>
          <ns1:xfrm>
            <ns1:off x="333681" y="1151389"/>
            <ns1:ext cx="8134984" cy="20955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45440" indent="-332740" algn="l" rtl="0" eaLnBrk="0">
              <ns1:lnSpc>
                <ns1:spcPct val="97000"/>
              </ns1:lnSpc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6-4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shows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same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X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Figure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6-2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using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PDM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by        </ns1:t>
            </ns1:r>
            <ns1:r>
              <ns1:rPr sz="21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Microsoft</ns1:t>
            </ns1:r>
            <ns1:r>
              <ns1:rPr sz="2100" i="1" kern="0" spc="-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7000"/>
              </ns1:lnSpc>
              <ns1:spcBef>
                <ns1:spcPts val="118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 are placed inside boxes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which represe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nt the nodes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7000"/>
              </ns1:lnSpc>
              <ns1:spcBef>
                <ns1:spcPts val="91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Arrows show the relationships between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activities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9000"/>
              </ns1:lnSpc>
            </ns1:pPr>
            <ns1:endParaRPr sz="7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71525" indent="-281305" algn="l" rtl="0" eaLnBrk="0">
              <ns1:lnSpc>
                <ns1:spcPct val="88000"/>
              </ns1:lnSpc>
              <ns1:spcBef>
                <ns1:spcPts val="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Boxes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</ns1:t>
            </ns1:r>
            <ns1:r>
              <ns1:rPr sz="2000" i="1" kern="0" spc="-2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path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automatically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Microsoft 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372" name="picture 37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69" y="2703195"/>
            <ns1:ext cx="135255" cy="211073"/>
          </ns1:xfrm>
          <ns1:prstGeom prst="rect">
            <ns1:avLst/>
          </ns1:prstGeom>
        </ns0:spPr>
      </ns0:pic>
      <ns0:pic>
        <ns0:nvPicPr>
          <ns0:cNvPr id="374" name="picture 37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69" y="2322195"/>
            <ns1:ext cx="135255" cy="211073"/>
          </ns1:xfrm>
          <ns1:prstGeom prst="rect">
            <ns1:avLst/>
          </ns1:prstGeom>
        </ns0:spPr>
      </ns0:pic>
      <ns0:pic>
        <ns0:nvPicPr>
          <ns0:cNvPr id="376" name="picture 37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2" y="1941195"/>
            <ns1:ext cx="135255" cy="211073"/>
          </ns1:xfrm>
          <ns1:prstGeom prst="rect">
            <ns1:avLst/>
          </ns1:prstGeom>
        </ns0:spPr>
      </ns0:pic>
      <ns0:sp>
        <ns0:nvSpPr>
          <ns0:cNvPr id="378" name="textbox 378"/>
          <ns0:cNvSpPr/>
          <ns0:nvPr/>
        </ns0:nvSpPr>
        <ns0:spPr>
          <ns1:xfrm>
            <ns1:off x="178903" y="218897"/>
            <ns1:ext cx="597598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 Activiti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 (6 of</ns1:t>
            </ns1:r>
            <ns1:r>
              <ns1:rPr sz="3600" kern="0" spc="-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7)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40" name="group 4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380" name="path 38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82" name="path 38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86" name="textbox 38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388" name="textbox 388"/>
          <ns0:cNvSpPr/>
          <ns0:nvPr/>
        </ns0:nvSpPr>
        <ns0:spPr>
          <ns1:xfrm>
            <ns1:off x="9042709" y="6830611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19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19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90" name="rect 39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grpSp>
        <ns0:nvGrpSpPr>
          <ns0:cNvPr id="42" name="group 42"/>
          <ns0:cNvGrpSpPr/>
          <ns0:nvPr/>
        </ns0:nvGrpSpPr>
        <ns0:grpSpPr>
          <ns1:xfrm rot="21600000">
            <ns1:off x="603250" y="2889504"/>
            <ns1:ext cx="7785100" cy="2356611"/>
            <ns1:chOff x="0" y="0"/>
            <ns1:chExt cx="7785100" cy="2356611"/>
          </ns1:xfrm>
        </ns0:grpSpPr>
        <ns0:sp>
          <ns0:nvSpPr>
            <ns0:cNvPr id="392" name="path 392"/>
            <ns0:cNvSpPr/>
            <ns0:nvPr/>
          </ns0:nvSpPr>
          <ns0:spPr>
            <ns1:xfrm>
              <ns1:off x="0" y="894587"/>
              <ns1:ext cx="1917700" cy="317500"/>
            </ns1:xfrm>
            <ns1:custGeom>
              <ns1:avLst/>
              <ns1:gdLst/>
              <ns1:ahLst/>
              <ns1:cxnLst/>
              <ns1:rect l="0" t="0" r="0" b="0"/>
              <ns1:pathLst>
                <ns1:path w="3020" h="500">
                  <ns1:moveTo>
                    <ns1:pt x="10" y="490"/>
                  </ns1:moveTo>
                  <ns1:lnTo>
                    <ns1:pt x="970" y="490"/>
                  </ns1:lnTo>
                  <ns1:lnTo>
                    <ns1:pt x="970" y="10"/>
                  </ns1:lnTo>
                  <ns1:lnTo>
                    <ns1:pt x="10" y="10"/>
                  </ns1:lnTo>
                  <ns1:lnTo>
                    <ns1:pt x="10" y="490"/>
                  </ns1:lnTo>
                  <ns1:close/>
                </ns1:path>
                <ns1:path w="3020" h="500">
                  <ns1:moveTo>
                    <ns1:pt x="2050" y="490"/>
                  </ns1:moveTo>
                  <ns1:lnTo>
                    <ns1:pt x="3010" y="490"/>
                  </ns1:lnTo>
                  <ns1:lnTo>
                    <ns1:pt x="3010" y="10"/>
                  </ns1:lnTo>
                  <ns1:lnTo>
                    <ns1:pt x="2050" y="10"/>
                  </ns1:lnTo>
                  <ns1:lnTo>
                    <ns1:pt x="2050" y="490"/>
                  </ns1:lnTo>
                  <ns1:close/>
                </ns1:path>
              </ns1:pathLst>
            </ns1:custGeom>
            <ns1:solidFill>
              <ns1:srgbClr val="CFFFCF">
                <ns1:alpha val="100000"/>
              </ns1:srgbClr>
            </ns1:solidFill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94" name="path 394"/>
            <ns0:cNvSpPr/>
            <ns0:nvPr/>
          </ns0:nvSpPr>
          <ns0:spPr>
            <ns1:xfrm>
              <ns1:off x="609600" y="1046988"/>
              <ns1:ext cx="635000" cy="12700"/>
            </ns1:xfrm>
            <ns1:custGeom>
              <ns1:avLst/>
              <ns1:gdLst/>
              <ns1:ahLst/>
              <ns1:cxnLst/>
              <ns1:rect l="0" t="0" r="0" b="0"/>
              <ns1:pathLst>
                <ns1:path w="1000" h="20">
                  <ns1:moveTo>
                    <ns1:pt x="10" y="10"/>
                  </ns1:moveTo>
                  <ns1:lnTo>
                    <ns1:pt x="990" y="10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96" name="path 396"/>
            <ns0:cNvSpPr/>
            <ns0:nvPr/>
          </ns0:nvSpPr>
          <ns0:spPr>
            <ns1:xfrm>
              <ns1:off x="1225550" y="1015238"/>
              <ns1:ext cx="76200" cy="76200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20">
                  <ns1:moveTo>
                    <ns1:pt x="0" y="0"/>
                  </ns1:moveTo>
                  <ns1:lnTo>
                    <ns1:pt x="120" y="60"/>
                  </ns1:lnTo>
                  <ns1:lnTo>
                    <ns1:pt x="0" y="12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98" name="path 398"/>
            <ns0:cNvSpPr/>
            <ns0:nvPr/>
          </ns0:nvSpPr>
          <ns0:spPr>
            <ns1:xfrm>
              <ns1:off x="1295400" y="0"/>
              <ns1:ext cx="622300" cy="2355088"/>
            </ns1:xfrm>
            <ns1:custGeom>
              <ns1:avLst/>
              <ns1:gdLst/>
              <ns1:ahLst/>
              <ns1:cxnLst/>
              <ns1:rect l="0" t="0" r="0" b="0"/>
              <ns1:pathLst>
                <ns1:path w="980" h="3708">
                  <ns1:moveTo>
                    <ns1:pt x="10" y="490"/>
                  </ns1:moveTo>
                  <ns1:lnTo>
                    <ns1:pt x="970" y="490"/>
                  </ns1:lnTo>
                  <ns1:lnTo>
                    <ns1:pt x="970" y="10"/>
                  </ns1:lnTo>
                  <ns1:lnTo>
                    <ns1:pt x="10" y="10"/>
                  </ns1:lnTo>
                  <ns1:lnTo>
                    <ns1:pt x="10" y="490"/>
                  </ns1:lnTo>
                  <ns1:close/>
                </ns1:path>
                <ns1:path w="980" h="3708">
                  <ns1:moveTo>
                    <ns1:pt x="10" y="3698"/>
                  </ns1:moveTo>
                  <ns1:lnTo>
                    <ns1:pt x="970" y="3698"/>
                  </ns1:lnTo>
                  <ns1:lnTo>
                    <ns1:pt x="970" y="3218"/>
                  </ns1:lnTo>
                  <ns1:lnTo>
                    <ns1:pt x="10" y="3218"/>
                  </ns1:lnTo>
                  <ns1:lnTo>
                    <ns1:pt x="10" y="3698"/>
                  </ns1:lnTo>
                  <ns1:close/>
                </ns1:path>
              </ns1:pathLst>
            </ns1:custGeom>
            <ns1:solidFill>
              <ns1:srgbClr val="CFFFCF">
                <ns1:alpha val="100000"/>
              </ns1:srgbClr>
            </ns1:solidFill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00" name="path 400"/>
            <ns0:cNvSpPr/>
            <ns0:nvPr/>
          </ns0:nvSpPr>
          <ns0:spPr>
            <ns1:xfrm>
              <ns1:off x="609600" y="1046988"/>
              <ns1:ext cx="665835" cy="1101255"/>
            </ns1:xfrm>
            <ns1:custGeom>
              <ns1:avLst/>
              <ns1:gdLst/>
              <ns1:ahLst/>
              <ns1:cxnLst/>
              <ns1:rect l="0" t="0" r="0" b="0"/>
              <ns1:pathLst>
                <ns1:path w="1048" h="1734">
                  <ns1:moveTo>
                    <ns1:pt x="10" y="10"/>
                  </ns1:moveTo>
                  <ns1:lnTo>
                    <ns1:pt x="1038" y="1724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02" name="path 402"/>
            <ns0:cNvSpPr/>
            <ns0:nvPr/>
          </ns0:nvSpPr>
          <ns0:spPr>
            <ns1:xfrm>
              <ns1:off x="1229880" y="2111400"/>
              <ns1:ext cx="71869" cy="84924"/>
            </ns1:xfrm>
            <ns1:custGeom>
              <ns1:avLst/>
              <ns1:gdLst/>
              <ns1:ahLst/>
              <ns1:cxnLst/>
              <ns1:rect l="0" t="0" r="0" b="0"/>
              <ns1:pathLst>
                <ns1:path w="113" h="133">
                  <ns1:moveTo>
                    <ns1:pt x="102" y="0"/>
                  </ns1:moveTo>
                  <ns1:lnTo>
                    <ns1:pt x="113" y="133"/>
                  </ns1:lnTo>
                  <ns1:lnTo>
                    <ns1:pt x="0" y="61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04" name="path 404"/>
            <ns0:cNvSpPr/>
            <ns0:nvPr/>
          </ns0:nvSpPr>
          <ns0:spPr>
            <ns1:xfrm>
              <ns1:off x="609600" y="202793"/>
              <ns1:ext cx="659879" cy="857173"/>
            </ns1:xfrm>
            <ns1:custGeom>
              <ns1:avLst/>
              <ns1:gdLst/>
              <ns1:ahLst/>
              <ns1:cxnLst/>
              <ns1:rect l="0" t="0" r="0" b="0"/>
              <ns1:pathLst>
                <ns1:path w="1039" h="1349">
                  <ns1:moveTo>
                    <ns1:pt x="10" y="1339"/>
                  </ns1:moveTo>
                  <ns1:lnTo>
                    <ns1:pt x="1029" y="10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06" name="path 406"/>
            <ns0:cNvSpPr/>
            <ns0:nvPr/>
          </ns0:nvSpPr>
          <ns0:spPr>
            <ns1:xfrm>
              <ns1:off x="1225169" y="158750"/>
              <ns1:ext cx="76580" cy="83654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31">
                  <ns1:moveTo>
                    <ns1:pt x="95" y="131"/>
                  </ns1:moveTo>
                  <ns1:lnTo>
                    <ns1:pt x="120" y="0"/>
                  </ns1:lnTo>
                  <ns1:lnTo>
                    <ns1:pt x="0" y="58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08" name="path 408"/>
            <ns0:cNvSpPr/>
            <ns0:nvPr/>
          </ns0:nvSpPr>
          <ns0:spPr>
            <ns1:xfrm>
              <ns1:off x="2656332" y="1523"/>
              <ns1:ext cx="622300" cy="2355088"/>
            </ns1:xfrm>
            <ns1:custGeom>
              <ns1:avLst/>
              <ns1:gdLst/>
              <ns1:ahLst/>
              <ns1:cxnLst/>
              <ns1:rect l="0" t="0" r="0" b="0"/>
              <ns1:pathLst>
                <ns1:path w="980" h="3708">
                  <ns1:moveTo>
                    <ns1:pt x="10" y="1898"/>
                  </ns1:moveTo>
                  <ns1:lnTo>
                    <ns1:pt x="970" y="1898"/>
                  </ns1:lnTo>
                  <ns1:lnTo>
                    <ns1:pt x="970" y="1418"/>
                  </ns1:lnTo>
                  <ns1:lnTo>
                    <ns1:pt x="10" y="1418"/>
                  </ns1:lnTo>
                  <ns1:lnTo>
                    <ns1:pt x="10" y="1898"/>
                  </ns1:lnTo>
                  <ns1:close/>
                </ns1:path>
                <ns1:path w="980" h="3708">
                  <ns1:moveTo>
                    <ns1:pt x="10" y="490"/>
                  </ns1:moveTo>
                  <ns1:lnTo>
                    <ns1:pt x="970" y="490"/>
                  </ns1:lnTo>
                  <ns1:lnTo>
                    <ns1:pt x="970" y="10"/>
                  </ns1:lnTo>
                  <ns1:lnTo>
                    <ns1:pt x="10" y="10"/>
                  </ns1:lnTo>
                  <ns1:lnTo>
                    <ns1:pt x="10" y="490"/>
                  </ns1:lnTo>
                  <ns1:close/>
                </ns1:path>
                <ns1:path w="980" h="3708">
                  <ns1:moveTo>
                    <ns1:pt x="10" y="3698"/>
                  </ns1:moveTo>
                  <ns1:lnTo>
                    <ns1:pt x="970" y="3698"/>
                  </ns1:lnTo>
                  <ns1:lnTo>
                    <ns1:pt x="970" y="3218"/>
                  </ns1:lnTo>
                  <ns1:lnTo>
                    <ns1:pt x="10" y="3218"/>
                  </ns1:lnTo>
                  <ns1:lnTo>
                    <ns1:pt x="10" y="3698"/>
                  </ns1:lnTo>
                  <ns1:close/>
                </ns1:path>
              </ns1:pathLst>
            </ns1:custGeom>
            <ns1:solidFill>
              <ns1:srgbClr val="CFFFCF">
                <ns1:alpha val="100000"/>
              </ns1:srgbClr>
            </ns1:solidFill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10" name="path 410"/>
            <ns0:cNvSpPr/>
            <ns0:nvPr/>
          </ns0:nvSpPr>
          <ns0:spPr>
            <ns1:xfrm>
              <ns1:off x="1905000" y="152400"/>
              <ns1:ext cx="700570" cy="14287"/>
            </ns1:xfrm>
            <ns1:custGeom>
              <ns1:avLst/>
              <ns1:gdLst/>
              <ns1:ahLst/>
              <ns1:cxnLst/>
              <ns1:rect l="0" t="0" r="0" b="0"/>
              <ns1:pathLst>
                <ns1:path w="1103" h="22">
                  <ns1:moveTo>
                    <ns1:pt x="10" y="10"/>
                  </ns1:moveTo>
                  <ns1:lnTo>
                    <ns1:pt x="1093" y="12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12" name="path 412"/>
            <ns0:cNvSpPr/>
            <ns0:nvPr/>
          </ns0:nvSpPr>
          <ns0:spPr>
            <ns1:xfrm>
              <ns1:off x="2586431" y="122211"/>
              <ns1:ext cx="76289" cy="76200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20">
                  <ns1:moveTo>
                    <ns1:pt x="0" y="0"/>
                  </ns1:moveTo>
                  <ns1:lnTo>
                    <ns1:pt x="120" y="60"/>
                  </ns1:lnTo>
                  <ns1:lnTo>
                    <ns1:pt x="0" y="12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14" name="path 414"/>
            <ns0:cNvSpPr/>
            <ns0:nvPr/>
          </ns0:nvSpPr>
          <ns0:spPr>
            <ns1:xfrm>
              <ns1:off x="1905000" y="1045464"/>
              <ns1:ext cx="700570" cy="14287"/>
            </ns1:xfrm>
            <ns1:custGeom>
              <ns1:avLst/>
              <ns1:gdLst/>
              <ns1:ahLst/>
              <ns1:cxnLst/>
              <ns1:rect l="0" t="0" r="0" b="0"/>
              <ns1:pathLst>
                <ns1:path w="1103" h="22">
                  <ns1:moveTo>
                    <ns1:pt x="10" y="10"/>
                  </ns1:moveTo>
                  <ns1:lnTo>
                    <ns1:pt x="1093" y="12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16" name="path 416"/>
            <ns0:cNvSpPr/>
            <ns0:nvPr/>
          </ns0:nvSpPr>
          <ns0:spPr>
            <ns1:xfrm>
              <ns1:off x="2586431" y="1015276"/>
              <ns1:ext cx="76289" cy="76200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20">
                  <ns1:moveTo>
                    <ns1:pt x="0" y="0"/>
                  </ns1:moveTo>
                  <ns1:lnTo>
                    <ns1:pt x="120" y="60"/>
                  </ns1:lnTo>
                  <ns1:lnTo>
                    <ns1:pt x="0" y="12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18" name="path 418"/>
            <ns0:cNvSpPr/>
            <ns0:nvPr/>
          </ns0:nvSpPr>
          <ns0:spPr>
            <ns1:xfrm>
              <ns1:off x="1905000" y="2200655"/>
              <ns1:ext cx="700570" cy="14287"/>
            </ns1:xfrm>
            <ns1:custGeom>
              <ns1:avLst/>
              <ns1:gdLst/>
              <ns1:ahLst/>
              <ns1:cxnLst/>
              <ns1:rect l="0" t="0" r="0" b="0"/>
              <ns1:pathLst>
                <ns1:path w="1103" h="22">
                  <ns1:moveTo>
                    <ns1:pt x="10" y="10"/>
                  </ns1:moveTo>
                  <ns1:lnTo>
                    <ns1:pt x="1093" y="12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20" name="path 420"/>
            <ns0:cNvSpPr/>
            <ns0:nvPr/>
          </ns0:nvSpPr>
          <ns0:spPr>
            <ns1:xfrm>
              <ns1:off x="2586431" y="2170468"/>
              <ns1:ext cx="76289" cy="76200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20">
                  <ns1:moveTo>
                    <ns1:pt x="0" y="0"/>
                  </ns1:moveTo>
                  <ns1:lnTo>
                    <ns1:pt x="120" y="60"/>
                  </ns1:lnTo>
                  <ns1:lnTo>
                    <ns1:pt x="0" y="12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22" name="path 422"/>
            <ns0:cNvSpPr/>
            <ns0:nvPr/>
          </ns0:nvSpPr>
          <ns0:spPr>
            <ns1:xfrm>
              <ns1:off x="4038600" y="0"/>
              <ns1:ext cx="622300" cy="1212088"/>
            </ns1:xfrm>
            <ns1:custGeom>
              <ns1:avLst/>
              <ns1:gdLst/>
              <ns1:ahLst/>
              <ns1:cxnLst/>
              <ns1:rect l="0" t="0" r="0" b="0"/>
              <ns1:pathLst>
                <ns1:path w="980" h="1908">
                  <ns1:moveTo>
                    <ns1:pt x="10" y="1898"/>
                  </ns1:moveTo>
                  <ns1:lnTo>
                    <ns1:pt x="970" y="1898"/>
                  </ns1:lnTo>
                  <ns1:lnTo>
                    <ns1:pt x="970" y="1418"/>
                  </ns1:lnTo>
                  <ns1:lnTo>
                    <ns1:pt x="10" y="1418"/>
                  </ns1:lnTo>
                  <ns1:lnTo>
                    <ns1:pt x="10" y="1898"/>
                  </ns1:lnTo>
                  <ns1:close/>
                </ns1:path>
                <ns1:path w="980" h="1908">
                  <ns1:moveTo>
                    <ns1:pt x="10" y="490"/>
                  </ns1:moveTo>
                  <ns1:lnTo>
                    <ns1:pt x="970" y="490"/>
                  </ns1:lnTo>
                  <ns1:lnTo>
                    <ns1:pt x="970" y="10"/>
                  </ns1:lnTo>
                  <ns1:lnTo>
                    <ns1:pt x="10" y="10"/>
                  </ns1:lnTo>
                  <ns1:lnTo>
                    <ns1:pt x="10" y="490"/>
                  </ns1:lnTo>
                  <ns1:close/>
                </ns1:path>
              </ns1:pathLst>
            </ns1:custGeom>
            <ns1:solidFill>
              <ns1:srgbClr val="CFFFCF">
                <ns1:alpha val="100000"/>
              </ns1:srgbClr>
            </ns1:solidFill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24" name="path 424"/>
            <ns0:cNvSpPr/>
            <ns0:nvPr/>
          </ns0:nvSpPr>
          <ns0:spPr>
            <ns1:xfrm>
              <ns1:off x="3287267" y="150876"/>
              <ns1:ext cx="700570" cy="14287"/>
            </ns1:xfrm>
            <ns1:custGeom>
              <ns1:avLst/>
              <ns1:gdLst/>
              <ns1:ahLst/>
              <ns1:cxnLst/>
              <ns1:rect l="0" t="0" r="0" b="0"/>
              <ns1:pathLst>
                <ns1:path w="1103" h="22">
                  <ns1:moveTo>
                    <ns1:pt x="10" y="10"/>
                  </ns1:moveTo>
                  <ns1:lnTo>
                    <ns1:pt x="1093" y="12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26" name="path 426"/>
            <ns0:cNvSpPr/>
            <ns0:nvPr/>
          </ns0:nvSpPr>
          <ns0:spPr>
            <ns1:xfrm>
              <ns1:off x="3968699" y="120687"/>
              <ns1:ext cx="76289" cy="76200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20">
                  <ns1:moveTo>
                    <ns1:pt x="0" y="0"/>
                  </ns1:moveTo>
                  <ns1:lnTo>
                    <ns1:pt x="120" y="60"/>
                  </ns1:lnTo>
                  <ns1:lnTo>
                    <ns1:pt x="0" y="12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28" name="path 428"/>
            <ns0:cNvSpPr/>
            <ns0:nvPr/>
          </ns0:nvSpPr>
          <ns0:spPr>
            <ns1:xfrm>
              <ns1:off x="3287267" y="1043940"/>
              <ns1:ext cx="700570" cy="14287"/>
            </ns1:xfrm>
            <ns1:custGeom>
              <ns1:avLst/>
              <ns1:gdLst/>
              <ns1:ahLst/>
              <ns1:cxnLst/>
              <ns1:rect l="0" t="0" r="0" b="0"/>
              <ns1:pathLst>
                <ns1:path w="1103" h="22">
                  <ns1:moveTo>
                    <ns1:pt x="10" y="10"/>
                  </ns1:moveTo>
                  <ns1:lnTo>
                    <ns1:pt x="1093" y="12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30" name="path 430"/>
            <ns0:cNvSpPr/>
            <ns0:nvPr/>
          </ns0:nvSpPr>
          <ns0:spPr>
            <ns1:xfrm>
              <ns1:off x="3968699" y="1013752"/>
              <ns1:ext cx="76289" cy="76200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20">
                  <ns1:moveTo>
                    <ns1:pt x="0" y="0"/>
                  </ns1:moveTo>
                  <ns1:lnTo>
                    <ns1:pt x="120" y="60"/>
                  </ns1:lnTo>
                  <ns1:lnTo>
                    <ns1:pt x="0" y="12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32" name="path 432"/>
            <ns0:cNvSpPr/>
            <ns0:nvPr/>
          </ns0:nvSpPr>
          <ns0:spPr>
            <ns1:xfrm>
              <ns1:off x="5562600" y="600455"/>
              <ns1:ext cx="2222500" cy="1145032"/>
            </ns1:xfrm>
            <ns1:custGeom>
              <ns1:avLst/>
              <ns1:gdLst/>
              <ns1:ahLst/>
              <ns1:cxnLst/>
              <ns1:rect l="0" t="0" r="0" b="0"/>
              <ns1:pathLst>
                <ns1:path w="3500" h="1803">
                  <ns1:moveTo>
                    <ns1:pt x="10" y="1793"/>
                  </ns1:moveTo>
                  <ns1:lnTo>
                    <ns1:pt x="970" y="1793"/>
                  </ns1:lnTo>
                  <ns1:lnTo>
                    <ns1:pt x="970" y="1313"/>
                  </ns1:lnTo>
                  <ns1:lnTo>
                    <ns1:pt x="10" y="1313"/>
                  </ns1:lnTo>
                  <ns1:lnTo>
                    <ns1:pt x="10" y="1793"/>
                  </ns1:lnTo>
                  <ns1:close/>
                </ns1:path>
                <ns1:path w="3500" h="1803">
                  <ns1:moveTo>
                    <ns1:pt x="2530" y="490"/>
                  </ns1:moveTo>
                  <ns1:lnTo>
                    <ns1:pt x="3490" y="490"/>
                  </ns1:lnTo>
                  <ns1:lnTo>
                    <ns1:pt x="3490" y="10"/>
                  </ns1:lnTo>
                  <ns1:lnTo>
                    <ns1:pt x="2530" y="10"/>
                  </ns1:lnTo>
                  <ns1:lnTo>
                    <ns1:pt x="2530" y="490"/>
                  </ns1:lnTo>
                  <ns1:close/>
                </ns1:path>
              </ns1:pathLst>
            </ns1:custGeom>
            <ns1:solidFill>
              <ns1:srgbClr val="CFFFCF">
                <ns1:alpha val="100000"/>
              </ns1:srgbClr>
            </ns1:solidFill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34" name="path 434"/>
            <ns0:cNvSpPr/>
            <ns0:nvPr/>
          </ns0:nvSpPr>
          <ns0:spPr>
            <ns1:xfrm>
              <ns1:off x="4648200" y="152400"/>
              <ns1:ext cx="2465539" cy="598652"/>
            </ns1:xfrm>
            <ns1:custGeom>
              <ns1:avLst/>
              <ns1:gdLst/>
              <ns1:ahLst/>
              <ns1:cxnLst/>
              <ns1:rect l="0" t="0" r="0" b="0"/>
              <ns1:pathLst>
                <ns1:path w="3882" h="942">
                  <ns1:moveTo>
                    <ns1:pt x="10" y="10"/>
                  </ns1:moveTo>
                  <ns1:lnTo>
                    <ns1:pt x="3872" y="932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36" name="path 436"/>
            <ns0:cNvSpPr/>
            <ns0:nvPr/>
          </ns0:nvSpPr>
          <ns0:spPr>
            <ns1:xfrm>
              <ns1:off x="7086193" y="704684"/>
              <ns1:ext cx="82956" cy="74117"/>
            </ns1:xfrm>
            <ns1:custGeom>
              <ns1:avLst/>
              <ns1:gdLst/>
              <ns1:ahLst/>
              <ns1:cxnLst/>
              <ns1:rect l="0" t="0" r="0" b="0"/>
              <ns1:pathLst>
                <ns1:path w="130" h="116">
                  <ns1:moveTo>
                    <ns1:pt x="27" y="0"/>
                  </ns1:moveTo>
                  <ns1:lnTo>
                    <ns1:pt x="130" y="86"/>
                  </ns1:lnTo>
                  <ns1:lnTo>
                    <ns1:pt x="0" y="116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38" name="path 438"/>
            <ns0:cNvSpPr/>
            <ns0:nvPr/>
          </ns0:nvSpPr>
          <ns0:spPr>
            <ns1:xfrm>
              <ns1:off x="6172200" y="793572"/>
              <ns1:ext cx="954570" cy="799553"/>
            </ns1:xfrm>
            <ns1:custGeom>
              <ns1:avLst/>
              <ns1:gdLst/>
              <ns1:ahLst/>
              <ns1:cxnLst/>
              <ns1:rect l="0" t="0" r="0" b="0"/>
              <ns1:pathLst>
                <ns1:path w="1503" h="1259">
                  <ns1:moveTo>
                    <ns1:pt x="10" y="1249"/>
                  </ns1:moveTo>
                  <ns1:lnTo>
                    <ns1:pt x="1493" y="10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40" name="path 440"/>
            <ns0:cNvSpPr/>
            <ns0:nvPr/>
          </ns0:nvSpPr>
          <ns0:spPr>
            <ns1:xfrm>
              <ns1:off x="7086244" y="759205"/>
              <ns1:ext cx="82905" cy="78092"/>
            </ns1:xfrm>
            <ns1:custGeom>
              <ns1:avLst/>
              <ns1:gdLst/>
              <ns1:ahLst/>
              <ns1:cxnLst/>
              <ns1:rect l="0" t="0" r="0" b="0"/>
              <ns1:pathLst>
                <ns1:path w="130" h="122">
                  <ns1:moveTo>
                    <ns1:pt x="76" y="122"/>
                  </ns1:moveTo>
                  <ns1:lnTo>
                    <ns1:pt x="130" y="0"/>
                  </ns1:lnTo>
                  <ns1:lnTo>
                    <ns1:pt x="0" y="3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42" name="path 442"/>
            <ns0:cNvSpPr/>
            <ns0:nvPr/>
          </ns0:nvSpPr>
          <ns0:spPr>
            <ns1:xfrm>
              <ns1:off x="4648200" y="1046988"/>
              <ns1:ext cx="872248" cy="514108"/>
            </ns1:xfrm>
            <ns1:custGeom>
              <ns1:avLst/>
              <ns1:gdLst/>
              <ns1:ahLst/>
              <ns1:cxnLst/>
              <ns1:rect l="0" t="0" r="0" b="0"/>
              <ns1:pathLst>
                <ns1:path w="1373" h="809">
                  <ns1:moveTo>
                    <ns1:pt x="10" y="10"/>
                  </ns1:moveTo>
                  <ns1:lnTo>
                    <ns1:pt x="1363" y="799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44" name="path 444"/>
            <ns0:cNvSpPr/>
            <ns0:nvPr/>
          </ns0:nvSpPr>
          <ns0:spPr>
            <ns1:xfrm>
              <ns1:off x="5483936" y="1515427"/>
              <ns1:ext cx="85013" cy="71310"/>
            </ns1:xfrm>
            <ns1:custGeom>
              <ns1:avLst/>
              <ns1:gdLst/>
              <ns1:ahLst/>
              <ns1:cxnLst/>
              <ns1:rect l="0" t="0" r="0" b="0"/>
              <ns1:pathLst>
                <ns1:path w="133" h="112">
                  <ns1:moveTo>
                    <ns1:pt x="60" y="0"/>
                  </ns1:moveTo>
                  <ns1:lnTo>
                    <ns1:pt x="133" y="112"/>
                  </ns1:lnTo>
                  <ns1:lnTo>
                    <ns1:pt x="0" y="103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46" name="path 446"/>
            <ns0:cNvSpPr/>
            <ns0:nvPr/>
          </ns0:nvSpPr>
          <ns0:spPr>
            <ns1:xfrm>
              <ns1:off x="3265932" y="1596720"/>
              <ns1:ext cx="2247963" cy="607707"/>
            </ns1:xfrm>
            <ns1:custGeom>
              <ns1:avLst/>
              <ns1:gdLst/>
              <ns1:ahLst/>
              <ns1:cxnLst/>
              <ns1:rect l="0" t="0" r="0" b="0"/>
              <ns1:pathLst>
                <ns1:path w="3540" h="957">
                  <ns1:moveTo>
                    <ns1:pt x="10" y="947"/>
                  </ns1:moveTo>
                  <ns1:lnTo>
                    <ns1:pt x="3530" y="10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48" name="path 448"/>
            <ns0:cNvSpPr/>
            <ns0:nvPr/>
          </ns0:nvSpPr>
          <ns0:spPr>
            <ns1:xfrm>
              <ns1:off x="5485472" y="1569529"/>
              <ns1:ext cx="83438" cy="73635"/>
            </ns1:xfrm>
            <ns1:custGeom>
              <ns1:avLst/>
              <ns1:gdLst/>
              <ns1:ahLst/>
              <ns1:cxnLst/>
              <ns1:rect l="0" t="0" r="0" b="0"/>
              <ns1:pathLst>
                <ns1:path w="131" h="115">
                  <ns1:moveTo>
                    <ns1:pt x="30" y="115"/>
                  </ns1:moveTo>
                  <ns1:lnTo>
                    <ns1:pt x="131" y="27"/>
                  </ns1:lnTo>
                  <ns1:lnTo>
                    <ns1:pt x="0" y="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50" name="path 450"/>
            <ns0:cNvSpPr/>
            <ns0:nvPr/>
          </ns0:nvSpPr>
          <ns0:spPr>
            <ns1:xfrm>
              <ns1:off x="3265932" y="200507"/>
              <ns1:ext cx="743877" cy="861199"/>
            </ns1:xfrm>
            <ns1:custGeom>
              <ns1:avLst/>
              <ns1:gdLst/>
              <ns1:ahLst/>
              <ns1:cxnLst/>
              <ns1:rect l="0" t="0" r="0" b="0"/>
              <ns1:pathLst>
                <ns1:path w="1171" h="1356">
                  <ns1:moveTo>
                    <ns1:pt x="10" y="1346"/>
                  </ns1:moveTo>
                  <ns1:lnTo>
                    <ns1:pt x="1161" y="10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52" name="path 452"/>
            <ns0:cNvSpPr/>
            <ns0:nvPr/>
          </ns0:nvSpPr>
          <ns0:spPr>
            <ns1:xfrm>
              <ns1:off x="3966324" y="158750"/>
              <ns1:ext cx="78587" cy="82600"/>
            </ns1:xfrm>
            <ns1:custGeom>
              <ns1:avLst/>
              <ns1:gdLst/>
              <ns1:ahLst/>
              <ns1:cxnLst/>
              <ns1:rect l="0" t="0" r="0" b="0"/>
              <ns1:pathLst>
                <ns1:path w="123" h="130">
                  <ns1:moveTo>
                    <ns1:pt x="90" y="130"/>
                  </ns1:moveTo>
                  <ns1:lnTo>
                    <ns1:pt x="123" y="0"/>
                  </ns1:lnTo>
                  <ns1:lnTo>
                    <ns1:pt x="0" y="51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54" name="path 454"/>
            <ns0:cNvSpPr/>
            <ns0:nvPr/>
          </ns0:nvSpPr>
          <ns0:spPr>
            <ns1:xfrm>
              <ns1:off x="3265932" y="153923"/>
              <ns1:ext cx="743788" cy="857808"/>
            </ns1:xfrm>
            <ns1:custGeom>
              <ns1:avLst/>
              <ns1:gdLst/>
              <ns1:ahLst/>
              <ns1:cxnLst/>
              <ns1:rect l="0" t="0" r="0" b="0"/>
              <ns1:pathLst>
                <ns1:path w="1171" h="1350">
                  <ns1:moveTo>
                    <ns1:pt x="10" y="10"/>
                  </ns1:moveTo>
                  <ns1:lnTo>
                    <ns1:pt x="1161" y="1340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56" name="path 456"/>
            <ns0:cNvSpPr/>
            <ns0:nvPr/>
          </ns0:nvSpPr>
          <ns0:spPr>
            <ns1:xfrm>
              <ns1:off x="3966248" y="970851"/>
              <ns1:ext cx="78663" cy="82562"/>
            </ns1:xfrm>
            <ns1:custGeom>
              <ns1:avLst/>
              <ns1:gdLst/>
              <ns1:ahLst/>
              <ns1:cxnLst/>
              <ns1:rect l="0" t="0" r="0" b="0"/>
              <ns1:pathLst>
                <ns1:path w="123" h="130">
                  <ns1:moveTo>
                    <ns1:pt x="90" y="0"/>
                  </ns1:moveTo>
                  <ns1:lnTo>
                    <ns1:pt x="123" y="130"/>
                  </ns1:lnTo>
                  <ns1:lnTo>
                    <ns1:pt x="0" y="78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58" name="textbox 458"/>
          <ns0:cNvSpPr/>
          <ns0:nvPr/>
        </ns0:nvSpPr>
        <ns0:spPr>
          <ns1:xfrm>
            <ns1:off x="333681" y="1151389"/>
            <ns1:ext cx="8497569" cy="98171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Draw a PDM network diagram representing the same p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roject in</ns1:t>
            </ns1:r>
            <ns1:r>
              <ns1:rPr sz="21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Exercise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6870" indent="29210" algn="l" rtl="0" eaLnBrk="0">
              <ns1:lnSpc>
                <ns1:spcPct val="98000"/>
              </ns1:lnSpc>
              <ns1:spcBef>
                <ns1:spcPts val="340"/>
              </ns1:spcBef>
            </ns1:pP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Put the activities in boxes, including the activity letter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 inside each box, and draw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arrows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rom box to box.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460" name="textbox 460"/>
          <ns0:cNvSpPr/>
          <ns0:nvPr/>
        </ns0:nvSpPr>
        <ns0:spPr>
          <ns1:xfrm>
            <ns1:off x="4761500" y="2988450"/>
            <ns1:ext cx="1874520" cy="161798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2000"/>
              </ns1:lnSpc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H=2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53975" algn="l" rtl="0" eaLnBrk="0">
              <ns1:lnSpc>
                <ns1:spcPct val="81000"/>
              </ns1:lnSpc>
              <ns1:spcBef>
                <ns1:spcPts val="455"/>
              </ns1:spcBef>
            </ns1:pPr>
            <ns1:r>
              <ns1:rPr sz="15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I=5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9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7000"/>
              </ns1:lnSpc>
            </ns1:pPr>
            <ns1:endParaRPr sz="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2000"/>
              </ns1:lnSpc>
              <ns1:spcBef>
                <ns1:spcPts val="0"/>
              </ns1:spcBef>
            </ns1:pPr>
            <ns1:r>
              <ns1:rPr sz="15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J=1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462" name="textbox 462"/>
          <ns0:cNvSpPr/>
          <ns0:nvPr/>
        </ns0:nvSpPr>
        <ns0:spPr>
          <ns1:xfrm>
            <ns1:off x="169759" y="218897"/>
            <ns1:ext cx="659384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Exercise 2: PDM Netwo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rk Diagram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44" name="group 4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464" name="path 46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66" name="path 46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468" name="textbox 468"/>
          <ns0:cNvSpPr/>
          <ns0:nvPr/>
        </ns0:nvSpPr>
        <ns0:spPr>
          <ns1:xfrm>
            <ns1:off x="2018300" y="2988450"/>
            <ns1:ext cx="384175" cy="222694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8415" algn="l" rtl="0" eaLnBrk="0">
              <ns1:lnSpc>
                <ns1:spcPct val="72000"/>
              </ns1:lnSpc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B=2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1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22225" algn="l" rtl="0" eaLnBrk="0">
              <ns1:lnSpc>
                <ns1:spcPct val="72000"/>
              </ns1:lnSpc>
              <ns1:spcBef>
                <ns1:spcPts val="455"/>
              </ns1:spcBef>
            </ns1:pPr>
            <ns1:r>
              <ns1:rPr sz="15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C=3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8000"/>
              </ns1:lnSpc>
            </ns1:pPr>
            <ns1:endParaRPr sz="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2000"/>
              </ns1:lnSpc>
              <ns1:spcBef>
                <ns1:spcPts val="0"/>
              </ns1:spcBef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D=4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470" name="textbox 470"/>
          <ns0:cNvSpPr/>
          <ns0:nvPr/>
        </ns0:nvSpPr>
        <ns0:spPr>
          <ns1:xfrm>
            <ns1:off x="3382919" y="2990190"/>
            <ns1:ext cx="380365" cy="222821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21590" algn="l" rtl="0" eaLnBrk="0">
              <ns1:lnSpc>
                <ns1:spcPct val="72000"/>
              </ns1:lnSpc>
            </ns1:pPr>
            <ns1:r>
              <ns1:rPr sz="15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E=6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1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25400" algn="l" rtl="0" eaLnBrk="0">
              <ns1:lnSpc>
                <ns1:spcPct val="72000"/>
              </ns1:lnSpc>
              <ns1:spcBef>
                <ns1:spcPts val="460"/>
              </ns1:spcBef>
            </ns1:pPr>
            <ns1:r>
              <ns1:rPr sz="15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F=3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5000"/>
              </ns1:lnSpc>
            </ns1:pPr>
            <ns1:endParaRPr sz="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2000"/>
              </ns1:lnSpc>
              <ns1:spcBef>
                <ns1:spcPts val="0"/>
              </ns1:spcBef>
            </ns1:pPr>
            <ns1:r>
              <ns1:rPr sz="15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G=6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472" name="textbox 47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474" name="textbox 474"/>
          <ns0:cNvSpPr/>
          <ns0:nvPr/>
        </ns0:nvSpPr>
        <ns0:spPr>
          <ns1:xfrm>
            <ns1:off x="721076" y="3883115"/>
            <ns1:ext cx="386079" cy="1898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2000"/>
              </ns1:lnSpc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A=2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476" name="textbox 476"/>
          <ns0:cNvSpPr/>
          <ns0:nvPr/>
        </ns0:nvSpPr>
        <ns0:spPr>
          <ns1:xfrm>
            <ns1:off x="7885700" y="3589147"/>
            <ns1:ext cx="384175" cy="18922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2000"/>
              </ns1:lnSpc>
            </ns1:pPr>
            <ns1:r>
              <ns1:rPr sz="15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K=2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478" name="textbox 478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20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8" name="rect 4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0" name="rect 50"/>
          <ns0:cNvSpPr/>
          <ns0:nvPr/>
        </ns0:nvSpPr>
        <ns0:spPr>
          <ns1:xfrm>
            <ns1:off x="1187843" y="4617733"/>
            <ns1:ext cx="7531607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2" name="rect 52"/>
          <ns0:cNvSpPr/>
          <ns0:nvPr/>
        </ns0:nvSpPr>
        <ns0:spPr>
          <ns1:xfrm>
            <ns1:off x="1187843" y="5646431"/>
            <ns1:ext cx="5945124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4" name="rect 54"/>
          <ns0:cNvSpPr/>
          <ns0:nvPr/>
        </ns0:nvSpPr>
        <ns0:spPr>
          <ns1:xfrm>
            <ns1:off x="1187843" y="4922533"/>
            <ns1:ext cx="990600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6" name="textbox 56"/>
          <ns0:cNvSpPr/>
          <ns0:nvPr/>
        </ns0:nvSpPr>
        <ns0:spPr>
          <ns1:xfrm>
            <ns1:off x="409881" y="1151389"/>
            <ns1:ext cx="8554084" cy="53949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3695" indent="-340995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Delivering or completing projects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 time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one of</ns1:t>
            </ns1:r>
            <ns1:r>
              <ns1:rPr sz="21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anagers’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biggest challenges and the main cause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confl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ict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48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 is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easily measur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 and remembered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indent="-295910" algn="l" rtl="0" eaLnBrk="0">
              <ns1:lnSpc>
                <ns1:spcPct val="88000"/>
              </ns1:lnSpc>
              <ns1:spcBef>
                <ns1:spcPts val="119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 has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least amount of</ns1:t>
            </ns1:r>
            <ns1:r>
              <ns1:rPr sz="2000" kern="0" spc="-1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flexibility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passes no matter what h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appens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 a project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0520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Individual work style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 and cultural differences may also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cause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conflicts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indent="-295910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Some people prefer detailed schedules and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emphasize task completion.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Others prefer to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keep things open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flexible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4700" indent="-284480" algn="l" rtl="0" eaLnBrk="0">
              <ns1:lnSpc>
                <ns1:spcPct val="92000"/>
              </ns1:lnSpc>
              <ns1:spcBef>
                <ns1:spcPts val="1475"/>
              </ns1:spcBef>
              <ns1:tabLst>
                <ns1:tab pos="625475" algn="l"/>
              </ns1:tabLst>
            </ns1:pP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i="1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Different cultures and even entire countries have different attitudes </ns1:t>
            </ns1:r>
            <ns1:r>
              <ns1:rPr sz="20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about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Countries may have different holidays </ns1:t>
            </ns1:r>
            <ns1:r>
              <ns1:rPr sz="2000" b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=&gt;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 much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 will be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done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certain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year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2000"/>
              </ns1:lnSpc>
            </ns1:pPr>
            <ns1:endParaRPr sz="1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7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78510" indent="-288290" algn="l" rtl="0" eaLnBrk="0">
              <ns1:lnSpc>
                <ns1:spcPct val="92000"/>
              </ns1:lnSpc>
              <ns1:tabLst>
                <ns1:tab pos="625475" algn="l"/>
              </ns1:tabLst>
            </ns1:pP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i="1" kern="0" spc="1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Cultures may also have different</ns1:t>
            </ns1:r>
            <ns1:r>
              <ns1:rPr sz="2000" i="1" kern="0" spc="-2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perceptions of work ethic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Some may value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hard work and strict schedules, while others may value the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ability to remain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relaxed and flexib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58" name="picture 5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00572" y="5697865"/>
            <ns1:ext cx="135255" cy="211073"/>
          </ns1:xfrm>
          <ns1:prstGeom prst="rect">
            <ns1:avLst/>
          </ns1:prstGeom>
        </ns0:spPr>
      </ns0:pic>
      <ns0:pic>
        <ns0:nvPicPr>
          <ns0:cNvPr id="60" name="picture 6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00568" y="4669170"/>
            <ns1:ext cx="135255" cy="211073"/>
          </ns1:xfrm>
          <ns1:prstGeom prst="rect">
            <ns1:avLst/>
          </ns1:prstGeom>
        </ns0:spPr>
      </ns0:pic>
      <ns0:pic>
        <ns0:nvPicPr>
          <ns0:cNvPr id="62" name="picture 62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900571" y="3945269"/>
            <ns1:ext cx="135254" cy="211073"/>
          </ns1:xfrm>
          <ns1:prstGeom prst="rect">
            <ns1:avLst/>
          </ns1:prstGeom>
        </ns0:spPr>
      </ns0:pic>
      <ns0:pic>
        <ns0:nvPicPr>
          <ns0:cNvPr id="64" name="picture 64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900572" y="2398395"/>
            <ns1:ext cx="135255" cy="211073"/>
          </ns1:xfrm>
          <ns1:prstGeom prst="rect">
            <ns1:avLst/>
          </ns1:prstGeom>
        </ns0:spPr>
      </ns0:pic>
      <ns0:pic>
        <ns0:nvPicPr>
          <ns0:cNvPr id="66" name="picture 66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900579" y="1979304"/>
            <ns1:ext cx="135255" cy="211073"/>
          </ns1:xfrm>
          <ns1:prstGeom prst="rect">
            <ns1:avLst/>
          </ns1:prstGeom>
        </ns0:spPr>
      </ns0:pic>
      <ns0:sp>
        <ns0:nvSpPr>
          <ns0:cNvPr id="68" name="textbox 68"/>
          <ns0:cNvSpPr/>
          <ns0:nvPr/>
        </ns0:nvSpPr>
        <ns0:spPr>
          <ns1:xfrm>
            <ns1:off x="171588" y="218440"/>
            <ns1:ext cx="745490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Importance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3600" kern="0" spc="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(1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8" name="group 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70" name="path 7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72" name="path 7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pic>
        <ns0:nvPicPr>
          <ns0:cNvPr id="76" name="picture 76">
            <ns1:hlinkClick ns2:id="rId6" action="ppaction://hlinkfile"/>
          </ns0:cNvPr>
          <ns0:cNvPicPr>
            <ns1:picLocks noChangeAspect="1"/>
          </ns0:cNvPicPr>
          <ns0:nvPr/>
        </ns0:nvPicPr>
        <ns0:blipFill>
          <ns1:blip ns2:embed="rId7"/>
          <ns1:stretch>
            <ns1:fillRect/>
          </ns1:stretch>
        </ns0:blipFill>
        <ns0:spPr>
          <ns1:xfrm rot="21600000">
            <ns1:off x="2667000" y="6532115"/>
            <ns1:ext cx="3810000" cy="364238"/>
          </ns1:xfrm>
          <ns1:prstGeom prst="rect">
            <ns1:avLst/>
          </ns1:prstGeom>
        </ns0:spPr>
      </ns0:pic>
      <ns0:sp>
        <ns0:nvSpPr>
          <ns0:cNvPr id="78" name="textbox 7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80" name="textbox 80"/>
          <ns0:cNvSpPr/>
          <ns0:nvPr/>
        </ns0:nvSpPr>
        <ns0:spPr>
          <ns1:xfrm>
            <ns1:off x="9111039" y="6830611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3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80" name="rect 48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82" name="textbox 482"/>
          <ns0:cNvSpPr/>
          <ns0:nvPr/>
        </ns0:nvSpPr>
        <ns0:spPr>
          <ns1:xfrm>
            <ns1:off x="333681" y="1151389"/>
            <ns1:ext cx="8579484" cy="29387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9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9000"/>
              </ns1:lnSpc>
            </ns1:pPr>
            <ns1:r>
              <ns1:rPr sz="1900" kern="0" spc="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Advantages of</ns1:t>
            </ns1:r>
            <ns1:r>
              <ns1:rPr sz="21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PDM over AD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 network diagrams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5495" indent="-295275" algn="l" rtl="0" eaLnBrk="0">
              <ns1:lnSpc>
                <ns1:spcPct val="88000"/>
              </ns1:lnSpc>
              <ns1:spcBef>
                <ns1:spcPts val="17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PDM can show different dependencies among tasks, whereas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ADM network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diagrams use only finish-to-start (F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S) dependencies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77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PDM avoids the need to use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dummy activities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Dummy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 have no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5495" indent="635" algn="l" rtl="0" eaLnBrk="0">
              <ns1:lnSpc>
                <ns1:spcPct val="92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 and no resource, but they are occasionally need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 on ADM to show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logical relationships between activitie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s. These activ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ities are represented with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dashed arrow lines and have zeros for the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ir durations.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5000"/>
              </ns1:lnSpc>
            </ns1:pPr>
            <ns1:endParaRPr sz="14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Most project management soft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ware uses PDM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484" name="picture 48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824370" y="3815720"/>
            <ns1:ext cx="135255" cy="211073"/>
          </ns1:xfrm>
          <ns1:prstGeom prst="rect">
            <ns1:avLst/>
          </ns1:prstGeom>
        </ns0:spPr>
      </ns0:pic>
      <ns0:pic>
        <ns0:nvPicPr>
          <ns0:cNvPr id="486" name="picture 48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824371" y="2444129"/>
            <ns1:ext cx="135255" cy="211073"/>
          </ns1:xfrm>
          <ns1:prstGeom prst="rect">
            <ns1:avLst/>
          </ns1:prstGeom>
        </ns0:spPr>
      </ns0:pic>
      <ns0:pic>
        <ns0:nvPicPr>
          <ns0:cNvPr id="488" name="picture 48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824371" y="1682124"/>
            <ns1:ext cx="135254" cy="211073"/>
          </ns1:xfrm>
          <ns1:prstGeom prst="rect">
            <ns1:avLst/>
          </ns1:prstGeom>
        </ns0:spPr>
      </ns0:pic>
      <ns0:grpSp>
        <ns0:nvGrpSpPr>
          <ns0:cNvPr id="46" name="group 46"/>
          <ns0:cNvGrpSpPr/>
          <ns0:nvPr/>
        </ns0:nvGrpSpPr>
        <ns0:grpSpPr>
          <ns1:xfrm rot="21600000">
            <ns1:off x="248414" y="4419854"/>
            <ns1:ext cx="4933185" cy="2104642"/>
            <ns1:chOff x="0" y="0"/>
            <ns1:chExt cx="4933185" cy="2104642"/>
          </ns1:xfrm>
        </ns0:grpSpPr>
        <ns0:pic>
          <ns0:nvPicPr>
            <ns0:cNvPr id="490" name="picture 490"/>
            <ns0:cNvPicPr>
              <ns1:picLocks noChangeAspect="1"/>
            </ns0:cNvPicPr>
            <ns0:nvPr/>
          </ns0:nvPicPr>
          <ns0:blipFill>
            <ns1:blip ns2:embed="rId4"/>
            <ns1:stretch>
              <ns1:fillRect/>
            </ns1:stretch>
          </ns0:blipFill>
          <ns0:spPr>
            <ns1:xfrm rot="21600000">
              <ns1:off x="0" y="0"/>
              <ns1:ext cx="4933185" cy="2104642"/>
            </ns1:xfrm>
            <ns1:prstGeom prst="rect">
              <ns1:avLst/>
            </ns1:prstGeom>
          </ns0:spPr>
        </ns0:pic>
        <ns0:sp>
          <ns0:nvSpPr>
            <ns0:cNvPr id="492" name="textbox 492"/>
            <ns0:cNvSpPr/>
            <ns0:nvPr/>
          </ns0:nvSpPr>
          <ns0:spPr>
            <ns1:xfrm>
              <ns1:off x="-12700" y="-12700"/>
              <ns1:ext cx="4958715" cy="2165350"/>
            </ns1:xfrm>
            <ns1:prstGeom prst="rect">
              <ns1:avLst/>
            </ns1:prstGeom>
            <ns1:noFill/>
            <ns1:ln w="0" cap="flat">
              <ns1:noFill/>
              <ns1:prstDash val="solid"/>
              <ns1:miter lim="0"/>
            </ns1:ln>
          </ns0:spPr>
          <ns0:txBody>
            <ns1:bodyPr vert="horz" wrap="square" lIns="0" tIns="0" rIns="0" bIns="0"/>
            <ns1:lstStyle/>
            <ns1:p>
              <ns1:pPr algn="l" rtl="0" eaLnBrk="0">
                <ns1:lnSpc>
                  <ns1:spcPct val="109000"/>
                </ns1:lnSpc>
              </ns1:pPr>
              <ns1:endParaRPr sz="1000" dirty="0">
                <ns1:latin typeface="Arial" panose="020B0604020202020204"/>
                <ns1:ea typeface="Arial" panose="020B0604020202020204"/>
                <ns1:cs typeface="Arial" panose="020B0604020202020204"/>
              </ns1:endParaRPr>
            </ns1:p>
            <ns1:p>
              <ns1:pPr algn="l" rtl="0" eaLnBrk="0">
                <ns1:lnSpc>
                  <ns1:spcPct val="110000"/>
                </ns1:lnSpc>
              </ns1:pPr>
              <ns1:endParaRPr sz="1000" dirty="0">
                <ns1:latin typeface="Arial" panose="020B0604020202020204"/>
                <ns1:ea typeface="Arial" panose="020B0604020202020204"/>
                <ns1:cs typeface="Arial" panose="020B0604020202020204"/>
              </ns1:endParaRPr>
            </ns1:p>
            <ns1:p>
              <ns1:pPr marL="4081780" algn="l" rtl="0" eaLnBrk="0">
                <ns1:lnSpc>
                  <ns1:spcPct val="76000"/>
                </ns1:lnSpc>
                <ns1:spcBef>
                  <ns1:spcPts val="5"/>
                </ns1:spcBef>
              </ns1:pPr>
              <ns1:r>
                <ns1:rPr sz="1800" kern="0" spc="60" dirty="0">
                  <ns1:solidFill>
                    <ns1:srgbClr val="C00000">
                      <ns1:alpha val="100000"/>
                    </ns1:srgbClr>
                  </ns1:solidFill>
                  <ns1:latin typeface="Arial" panose="020B0604020202020204"/>
                  <ns1:ea typeface="Arial" panose="020B0604020202020204"/>
                  <ns1:cs typeface="Arial" panose="020B0604020202020204"/>
                </ns1:rPr>
                <ns1:t>ADM</ns1:t>
              </ns1:r>
              <ns1:endParaRPr sz="1800" dirty="0">
                <ns1:latin typeface="Arial" panose="020B0604020202020204"/>
                <ns1:ea typeface="Arial" panose="020B0604020202020204"/>
                <ns1:cs typeface="Arial" panose="020B0604020202020204"/>
              </ns1:endParaRPr>
            </ns1:p>
          </ns0:txBody>
        </ns0:sp>
      </ns0:grpSp>
      <ns0:grpSp>
        <ns0:nvGrpSpPr>
          <ns0:cNvPr id="48" name="group 48"/>
          <ns0:cNvGrpSpPr/>
          <ns0:nvPr/>
        </ns0:nvGrpSpPr>
        <ns0:grpSpPr>
          <ns1:xfrm rot="21600000">
            <ns1:off x="6242050" y="4701540"/>
            <ns1:ext cx="1917700" cy="1460501"/>
            <ns1:chOff x="0" y="0"/>
            <ns1:chExt cx="1917700" cy="1460501"/>
          </ns1:xfrm>
        </ns0:grpSpPr>
        <ns0:sp>
          <ns0:nvSpPr>
            <ns0:cNvPr id="494" name="path 494"/>
            <ns0:cNvSpPr/>
            <ns0:nvPr/>
          </ns0:nvSpPr>
          <ns0:spPr>
            <ns1:xfrm>
              <ns1:off x="0" y="0"/>
              <ns1:ext cx="1917700" cy="317500"/>
            </ns1:xfrm>
            <ns1:custGeom>
              <ns1:avLst/>
              <ns1:gdLst/>
              <ns1:ahLst/>
              <ns1:cxnLst/>
              <ns1:rect l="0" t="0" r="0" b="0"/>
              <ns1:pathLst>
                <ns1:path w="3020" h="500">
                  <ns1:moveTo>
                    <ns1:pt x="10" y="490"/>
                  </ns1:moveTo>
                  <ns1:lnTo>
                    <ns1:pt x="970" y="490"/>
                  </ns1:lnTo>
                  <ns1:lnTo>
                    <ns1:pt x="970" y="10"/>
                  </ns1:lnTo>
                  <ns1:lnTo>
                    <ns1:pt x="10" y="10"/>
                  </ns1:lnTo>
                  <ns1:lnTo>
                    <ns1:pt x="10" y="490"/>
                  </ns1:lnTo>
                  <ns1:close/>
                </ns1:path>
                <ns1:path w="3020" h="500">
                  <ns1:moveTo>
                    <ns1:pt x="2050" y="490"/>
                  </ns1:moveTo>
                  <ns1:lnTo>
                    <ns1:pt x="3010" y="490"/>
                  </ns1:lnTo>
                  <ns1:lnTo>
                    <ns1:pt x="3010" y="10"/>
                  </ns1:lnTo>
                  <ns1:lnTo>
                    <ns1:pt x="2050" y="10"/>
                  </ns1:lnTo>
                  <ns1:lnTo>
                    <ns1:pt x="2050" y="490"/>
                  </ns1:lnTo>
                  <ns1:close/>
                </ns1:path>
              </ns1:pathLst>
            </ns1:custGeom>
            <ns1:solidFill>
              <ns1:srgbClr val="0070C0">
                <ns1:alpha val="100000"/>
              </ns1:srgbClr>
            </ns1:solidFill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96" name="path 496"/>
            <ns0:cNvSpPr/>
            <ns0:nvPr/>
          </ns0:nvSpPr>
          <ns0:spPr>
            <ns1:xfrm>
              <ns1:off x="609600" y="152400"/>
              <ns1:ext cx="635000" cy="12700"/>
            </ns1:xfrm>
            <ns1:custGeom>
              <ns1:avLst/>
              <ns1:gdLst/>
              <ns1:ahLst/>
              <ns1:cxnLst/>
              <ns1:rect l="0" t="0" r="0" b="0"/>
              <ns1:pathLst>
                <ns1:path w="1000" h="20">
                  <ns1:moveTo>
                    <ns1:pt x="10" y="10"/>
                  </ns1:moveTo>
                  <ns1:lnTo>
                    <ns1:pt x="990" y="10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98" name="path 498"/>
            <ns0:cNvSpPr/>
            <ns0:nvPr/>
          </ns0:nvSpPr>
          <ns0:spPr>
            <ns1:xfrm>
              <ns1:off x="1225550" y="120650"/>
              <ns1:ext cx="76200" cy="76200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20">
                  <ns1:moveTo>
                    <ns1:pt x="0" y="0"/>
                  </ns1:moveTo>
                  <ns1:lnTo>
                    <ns1:pt x="120" y="60"/>
                  </ns1:lnTo>
                  <ns1:lnTo>
                    <ns1:pt x="0" y="12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00" name="path 500"/>
            <ns0:cNvSpPr/>
            <ns0:nvPr/>
          </ns0:nvSpPr>
          <ns0:spPr>
            <ns1:xfrm>
              <ns1:off x="0" y="1143001"/>
              <ns1:ext cx="1917700" cy="317500"/>
            </ns1:xfrm>
            <ns1:custGeom>
              <ns1:avLst/>
              <ns1:gdLst/>
              <ns1:ahLst/>
              <ns1:cxnLst/>
              <ns1:rect l="0" t="0" r="0" b="0"/>
              <ns1:pathLst>
                <ns1:path w="3020" h="500">
                  <ns1:moveTo>
                    <ns1:pt x="10" y="490"/>
                  </ns1:moveTo>
                  <ns1:lnTo>
                    <ns1:pt x="970" y="490"/>
                  </ns1:lnTo>
                  <ns1:lnTo>
                    <ns1:pt x="970" y="10"/>
                  </ns1:lnTo>
                  <ns1:lnTo>
                    <ns1:pt x="10" y="10"/>
                  </ns1:lnTo>
                  <ns1:lnTo>
                    <ns1:pt x="10" y="490"/>
                  </ns1:lnTo>
                  <ns1:close/>
                </ns1:path>
                <ns1:path w="3020" h="500">
                  <ns1:moveTo>
                    <ns1:pt x="2050" y="490"/>
                  </ns1:moveTo>
                  <ns1:lnTo>
                    <ns1:pt x="3010" y="490"/>
                  </ns1:lnTo>
                  <ns1:lnTo>
                    <ns1:pt x="3010" y="10"/>
                  </ns1:lnTo>
                  <ns1:lnTo>
                    <ns1:pt x="2050" y="10"/>
                  </ns1:lnTo>
                  <ns1:lnTo>
                    <ns1:pt x="2050" y="490"/>
                  </ns1:lnTo>
                  <ns1:close/>
                </ns1:path>
              </ns1:pathLst>
            </ns1:custGeom>
            <ns1:solidFill>
              <ns1:srgbClr val="CFFFCF">
                <ns1:alpha val="100000"/>
              </ns1:srgbClr>
            </ns1:solidFill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02" name="path 502"/>
            <ns0:cNvSpPr/>
            <ns0:nvPr/>
          </ns0:nvSpPr>
          <ns0:spPr>
            <ns1:xfrm>
              <ns1:off x="609600" y="1295401"/>
              <ns1:ext cx="635000" cy="12700"/>
            </ns1:xfrm>
            <ns1:custGeom>
              <ns1:avLst/>
              <ns1:gdLst/>
              <ns1:ahLst/>
              <ns1:cxnLst/>
              <ns1:rect l="0" t="0" r="0" b="0"/>
              <ns1:pathLst>
                <ns1:path w="1000" h="20">
                  <ns1:moveTo>
                    <ns1:pt x="10" y="10"/>
                  </ns1:moveTo>
                  <ns1:lnTo>
                    <ns1:pt x="990" y="10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04" name="path 504"/>
            <ns0:cNvSpPr/>
            <ns0:nvPr/>
          </ns0:nvSpPr>
          <ns0:spPr>
            <ns1:xfrm>
              <ns1:off x="1225550" y="1263646"/>
              <ns1:ext cx="76200" cy="76200"/>
            </ns1:xfrm>
            <ns1:custGeom>
              <ns1:avLst/>
              <ns1:gdLst/>
              <ns1:ahLst/>
              <ns1:cxnLst/>
              <ns1:rect l="0" t="0" r="0" b="0"/>
              <ns1:pathLst>
                <ns1:path w="120" h="120">
                  <ns1:moveTo>
                    <ns1:pt x="0" y="0"/>
                  </ns1:moveTo>
                  <ns1:lnTo>
                    <ns1:pt x="120" y="60"/>
                  </ns1:lnTo>
                  <ns1:lnTo>
                    <ns1:pt x="0" y="120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06" name="path 506"/>
            <ns0:cNvSpPr/>
            <ns0:nvPr/>
          </ns0:nvSpPr>
          <ns0:spPr>
            <ns1:xfrm>
              <ns1:off x="609600" y="152400"/>
              <ns1:ext cx="665822" cy="1101255"/>
            </ns1:xfrm>
            <ns1:custGeom>
              <ns1:avLst/>
              <ns1:gdLst/>
              <ns1:ahLst/>
              <ns1:cxnLst/>
              <ns1:rect l="0" t="0" r="0" b="0"/>
              <ns1:pathLst>
                <ns1:path w="1048" h="1734">
                  <ns1:moveTo>
                    <ns1:pt x="10" y="10"/>
                  </ns1:moveTo>
                  <ns1:lnTo>
                    <ns1:pt x="1038" y="1724"/>
                  </ns1:lnTo>
                </ns1:path>
              </ns1:pathLst>
            </ns1:custGeom>
            <ns1:noFill/>
            <ns1:ln w="12700" cap="sq">
              <ns1:solidFill>
                <ns1:srgbClr val="000000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08" name="path 508"/>
            <ns0:cNvSpPr/>
            <ns0:nvPr/>
          </ns0:nvSpPr>
          <ns0:spPr>
            <ns1:xfrm>
              <ns1:off x="1229880" y="1216804"/>
              <ns1:ext cx="71869" cy="84941"/>
            </ns1:xfrm>
            <ns1:custGeom>
              <ns1:avLst/>
              <ns1:gdLst/>
              <ns1:ahLst/>
              <ns1:cxnLst/>
              <ns1:rect l="0" t="0" r="0" b="0"/>
              <ns1:pathLst>
                <ns1:path w="113" h="133">
                  <ns1:moveTo>
                    <ns1:pt x="102" y="0"/>
                  </ns1:moveTo>
                  <ns1:lnTo>
                    <ns1:pt x="113" y="133"/>
                  </ns1:lnTo>
                  <ns1:lnTo>
                    <ns1:pt x="0" y="61"/>
                  </ns1:lnTo>
                </ns1:path>
              </ns1:pathLst>
            </ns1:custGeom>
            <ns1:solidFill>
              <ns1:srgbClr val="000000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10" name="textbox 510"/>
          <ns0:cNvSpPr/>
          <ns0:nvPr/>
        </ns0:nvSpPr>
        <ns0:spPr>
          <ns1:xfrm>
            <ns1:off x="178903" y="218897"/>
            <ns1:ext cx="597598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</ns1:t>
            </ns1:r>
            <ns1:r>
              <ns1:rPr sz="3600" kern="0" spc="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 Activiti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 (7 of</ns1:t>
            </ns1:r>
            <ns1:r>
              <ns1:rPr sz="3600" kern="0" spc="-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7)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0" name="group 5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12" name="path 51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14" name="path 51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18" name="textbox 51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20" name="textbox 520"/>
          <ns0:cNvSpPr/>
          <ns0:nvPr/>
        </ns0:nvSpPr>
        <ns0:spPr>
          <ns1:xfrm>
            <ns1:off x="6468080" y="4800385"/>
            <ns1:ext cx="170179" cy="13335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1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2000"/>
              </ns1:lnSpc>
            </ns1:pPr>
            <ns1:r>
              <ns1:rPr sz="1500" kern="0" spc="40" dirty="0">
                <ns1:solidFill>
                  <ns1:srgbClr val="FFFFFF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8000"/>
              </ns1:lnSpc>
            </ns1:pPr>
            <ns1:endParaRPr sz="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24130" algn="l" rtl="0" eaLnBrk="0">
              <ns1:lnSpc>
                <ns1:spcPct val="72000"/>
              </ns1:lnSpc>
            </ns1:pPr>
            <ns1:r>
              <ns1:rPr sz="15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522" name="textbox 522"/>
          <ns0:cNvSpPr/>
          <ns0:nvPr/>
        </ns0:nvSpPr>
        <ns0:spPr>
          <ns1:xfrm>
            <ns1:off x="7765304" y="4803425"/>
            <ns1:ext cx="168910" cy="132841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8415" algn="l" rtl="0" eaLnBrk="0">
              <ns1:lnSpc>
                <ns1:spcPct val="70000"/>
              </ns1:lnSpc>
            </ns1:pPr>
            <ns1:r>
              <ns1:rPr sz="1500" kern="0" spc="20" dirty="0">
                <ns1:solidFill>
                  <ns1:srgbClr val="FFFFFF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1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2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6000"/>
              </ns1:lnSpc>
            </ns1:pPr>
            <ns1:endParaRPr sz="3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0000"/>
              </ns1:lnSpc>
              <ns1:spcBef>
                <ns1:spcPts val="5"/>
              </ns1:spcBef>
            </ns1:pPr>
            <ns1:r>
              <ns1:rPr sz="15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</ns1:t>
            </ns1:r>
            <ns1:endParaRPr sz="15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524" name="textbox 524"/>
          <ns0:cNvSpPr/>
          <ns0:nvPr/>
        </ns0:nvSpPr>
        <ns0:spPr>
          <ns1:xfrm>
            <ns1:off x="8123325" y="5310742"/>
            <ns1:ext cx="541655" cy="23304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4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6000"/>
              </ns1:lnSpc>
            </ns1:pPr>
            <ns1:r>
              <ns1:rPr sz="1800" kern="0" spc="1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PDM</ns1:t>
            </ns1:r>
            <ns1:endParaRPr sz="18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26" name="textbox 526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21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1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28" name="rect 52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30" name="textbox 530"/>
          <ns0:cNvSpPr/>
          <ns0:nvPr/>
        </ns0:nvSpPr>
        <ns0:spPr>
          <ns1:xfrm>
            <ns1:off x="409881" y="1151389"/>
            <ns1:ext cx="87991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3220" indent="-351155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duration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includes the actual amount of</ns1:t>
            </ns1:r>
            <ns1:r>
              <ns1:rPr sz="2100" kern="0" spc="-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 worked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2100" kern="0" spc="-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plus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elapsed time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9145" indent="-288925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 is different from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effort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which is the number 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workdays or work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hours required to complete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a task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17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example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</ns1:t>
            </ns1:r>
            <ns1:r>
              <ns1:rPr sz="2000" kern="0" spc="-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someone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asked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when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you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finish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7240" indent="1905" algn="l" rtl="0" eaLnBrk="0">
              <ns1:lnSpc>
                <ns1:spcPct val="92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reading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particular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book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you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might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give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answer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two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months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even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you plan to spend 20 hours reading the book. In this case, two mon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ths would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 duration, and 20 hours are effor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1155" algn="l" rtl="0" eaLnBrk="0">
              <ns1:lnSpc>
                <ns1:spcPct val="97000"/>
              </ns1:lnSpc>
              <ns1:spcBef>
                <ns1:spcPts val="980"/>
              </ns1:spcBef>
            </ns1:pPr>
            <ns1:r>
              <ns1:rPr sz="1900" kern="0" spc="40" dirty="0">
                <ns1:solidFill>
                  <ns1:srgbClr val="CCCC99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CCCC99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 are often provided as a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discrete number,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range,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 a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three-point estimate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which includes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 optimistic, most</ns1:t>
            </ns1:r>
            <ns1:r>
              <ns1:rPr sz="2100" i="1" kern="0" spc="6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likely,</ns1:t>
            </ns1:r>
            <ns1:r>
              <ns1:rPr sz="2100" i="1" kern="0" spc="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23850" algn="l" rtl="0" eaLnBrk="0">
              <ns1:lnSpc>
                <ns1:spcPct val="87000"/>
              </ns1:lnSpc>
              <ns1:spcBef>
                <ns1:spcPts val="645"/>
              </ns1:spcBef>
            </ns1:pP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pessimistic esti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mate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86385" algn="l" rtl="0" eaLnBrk="0">
              <ns1:lnSpc>
                <ns1:spcPct val="88000"/>
              </ns1:lnSpc>
              <ns1:spcBef>
                <ns1:spcPts val="99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three-point estimate is required for performing PERT es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timates and for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performing Monte Carlo simul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ations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17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Other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techniques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include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analogous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-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parametric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69620" indent="15875" algn="l" rtl="0" eaLnBrk="0">
              <ns1:lnSpc>
                <ns1:spcPct val="88000"/>
              </ns1:lnSpc>
              <ns1:spcBef>
                <ns1:spcPts val="295"/>
              </ns1:spcBef>
            </ns1:pP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reserve analysis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(to be discussed in Lect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ure 5, </ns1:t>
            </ns1:r>
            <ns1:r>
              <ns1:rPr sz="20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Cost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) and </ns1:t>
            </ns1:r>
            <ns1:r>
              <ns1:rPr sz="2000" i="1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ert</ns1:t>
            </ns1:r>
            <ns1:r>
              <ns1:rPr sz="2000" i="1" kern="0" spc="-4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judgment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56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9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22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532" name="picture 53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00572" y="5728348"/>
            <ns1:ext cx="135255" cy="211073"/>
          </ns1:xfrm>
          <ns1:prstGeom prst="rect">
            <ns1:avLst/>
          </ns1:prstGeom>
        </ns0:spPr>
      </ns0:pic>
      <ns0:pic>
        <ns0:nvPicPr>
          <ns0:cNvPr id="534" name="picture 53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00572" y="5042548"/>
            <ns1:ext cx="135255" cy="211073"/>
          </ns1:xfrm>
          <ns1:prstGeom prst="rect">
            <ns1:avLst/>
          </ns1:prstGeom>
        </ns0:spPr>
      </ns0:pic>
      <ns0:pic>
        <ns0:nvPicPr>
          <ns0:cNvPr id="536" name="picture 53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00582" y="2665095"/>
            <ns1:ext cx="135255" cy="211073"/>
          </ns1:xfrm>
          <ns1:prstGeom prst="rect">
            <ns1:avLst/>
          </ns1:prstGeom>
        </ns0:spPr>
      </ns0:pic>
      <ns0:pic>
        <ns0:nvPicPr>
          <ns0:cNvPr id="538" name="picture 53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900572" y="1979295"/>
            <ns1:ext cx="135255" cy="211073"/>
          </ns1:xfrm>
          <ns1:prstGeom prst="rect">
            <ns1:avLst/>
          </ns1:prstGeom>
        </ns0:spPr>
      </ns0:pic>
      <ns0:sp>
        <ns0:nvSpPr>
          <ns0:cNvPr id="540" name="textbox 540"/>
          <ns0:cNvSpPr/>
          <ns0:nvPr/>
        </ns0:nvSpPr>
        <ns0:spPr>
          <ns1:xfrm>
            <ns1:off x="167473" y="218897"/>
            <ns1:ext cx="747331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Durations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(1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2" name="group 5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42" name="path 54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44" name="path 54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46" name="textbox 54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48" name="rect 54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50" name="textbox 550"/>
          <ns0:cNvSpPr/>
          <ns0:nvPr/>
        </ns0:nvSpPr>
        <ns0:spPr>
          <ns1:xfrm>
            <ns1:off x="409881" y="1151389"/>
            <ns1:ext cx="8373109" cy="517270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3220" indent="-35052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team members must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document their assumption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when creating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 estimates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765" indent="-296545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people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who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will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should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have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lot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ofsay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          </ns1:t>
            </ns1:r>
            <ns1:r>
              <ns1:rPr sz="2000" kern="0" spc="-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765" indent="-296545" algn="l" rtl="0" eaLnBrk="0">
              <ns1:lnSpc>
                <ns1:spcPct val="88000"/>
              </ns1:lnSpc>
              <ns1:spcBef>
                <ns1:spcPts val="117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is helpful to review similar projects and seek the advice of</ns1:t>
            </ns1:r>
            <ns1:r>
              <ns1:rPr sz="2000" kern="0" spc="-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xperts in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 activi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ty durations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2425" indent="-340360" algn="l" rtl="0" eaLnBrk="0">
              <ns1:lnSpc>
                <ns1:spcPct val="97000"/>
              </ns1:lnSpc>
              <ns1:spcBef>
                <ns1:spcPts val="12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team members must also upd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ate the estimates as the project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progresses to reflect 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hanges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5600" indent="-342900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key consideration in estimating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activity duration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9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availability</ns1:t>
            </ns1:r>
            <ns1:r>
              <ns1:rPr sz="2100" kern="0" spc="1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resources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especially human re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sources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1525" indent="-281305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 activity resources will be discussed in Le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cture 7, </ns1:t>
            </ns1:r>
            <ns1:r>
              <ns1:rPr sz="20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Resource</ns1:t>
            </ns1:r>
            <ns1:r>
              <ns1:rPr sz="2000" i="1" kern="0" spc="-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6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1950" indent="-349885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Outputs of</ns1:t>
            </ns1:r>
            <ns1:r>
              <ns1:rPr sz="2100" kern="0" spc="-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 act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ivity durations: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estimates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basis</ns1:t>
            </ns1:r>
            <ns1:r>
              <ns1:rPr sz="2100" i="1" kern="0" spc="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i="1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i="1" kern="0" spc="-3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docume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nts updates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552" name="picture 55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00567" y="4996820"/>
            <ns1:ext cx="135254" cy="211073"/>
          </ns1:xfrm>
          <ns1:prstGeom prst="rect">
            <ns1:avLst/>
          </ns1:prstGeom>
        </ns0:spPr>
      </ns0:pic>
      <ns0:pic>
        <ns0:nvPicPr>
          <ns0:cNvPr id="554" name="picture 55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00583" y="2665104"/>
            <ns1:ext cx="135255" cy="211073"/>
          </ns1:xfrm>
          <ns1:prstGeom prst="rect">
            <ns1:avLst/>
          </ns1:prstGeom>
        </ns0:spPr>
      </ns0:pic>
      <ns0:pic>
        <ns0:nvPicPr>
          <ns0:cNvPr id="556" name="picture 55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00583" y="1979304"/>
            <ns1:ext cx="135255" cy="211073"/>
          </ns1:xfrm>
          <ns1:prstGeom prst="rect">
            <ns1:avLst/>
          </ns1:prstGeom>
        </ns0:spPr>
      </ns0:pic>
      <ns0:sp>
        <ns0:nvSpPr>
          <ns0:cNvPr id="558" name="textbox 558"/>
          <ns0:cNvSpPr/>
          <ns0:nvPr/>
        </ns0:nvSpPr>
        <ns0:spPr>
          <ns1:xfrm>
            <ns1:off x="167473" y="218897"/>
            <ns1:ext cx="747331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Durations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(2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4" name="group 5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60" name="path 56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62" name="path 56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66" name="textbox 56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68" name="textbox 568"/>
          <ns0:cNvSpPr/>
          <ns0:nvPr/>
        </ns0:nvSpPr>
        <ns0:spPr>
          <ns1:xfrm>
            <ns1:off x="9031492" y="6830611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23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23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70" name="rect 57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72" name="textbox 572"/>
          <ns0:cNvSpPr/>
          <ns0:nvPr/>
        </ns0:nvSpPr>
        <ns0:spPr>
          <ns1:xfrm>
            <ns1:off x="333681" y="1151389"/>
            <ns1:ext cx="88753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5600" indent="-34290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8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Some people find estim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ating to be challenging, especially for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their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own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work. However, it is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very i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mportant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 this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skill.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6870" indent="-344170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Practice estima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ting how long it takes you to do different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then take actual me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asurements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6950" indent="-516890" algn="l" rtl="0" eaLnBrk="0">
              <ns1:lnSpc>
                <ns1:spcPct val="88000"/>
              </ns1:lnSpc>
              <ns1:spcBef>
                <ns1:spcPts val="1785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Defining the activity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 detail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will help you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make better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about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each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part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6950" indent="-516890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Don’t be afraid to ask for help in making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estimations. People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experience can help us be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more real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istic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 estimates.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6315" indent="-516255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Start with estimating activities like writing reports,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arrangin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 meetings,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creating a pre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sentation.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</ns1:t>
            </ns1:r>
            <ns1:r>
              <ns1:rPr sz="2100" kern="0" spc="-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you realize that an activity estimate might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</ns1:t>
            </ns1:r>
            <ns1:r>
              <ns1:rPr sz="2100" i="1" kern="0" spc="-1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 a good one,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let your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6870" algn="l" rtl="0" eaLnBrk="0">
              <ns1:lnSpc>
                <ns1:spcPct val="88000"/>
              </ns1:lnSpc>
              <ns1:spcBef>
                <ns1:spcPts val="645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team know ASAP so that adjustments can be made early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1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6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6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6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40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24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574" name="textbox 574"/>
          <ns0:cNvSpPr/>
          <ns0:nvPr/>
        </ns0:nvSpPr>
        <ns0:spPr>
          <ns1:xfrm>
            <ns1:off x="163816" y="218897"/>
            <ns1:ext cx="5901054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Advice for Young Professi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onals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56" name="group 5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576" name="path 576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578" name="path 578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80" name="textbox 580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3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82" name="rect 82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4" name="textbox 84"/>
          <ns0:cNvSpPr/>
          <ns0:nvPr/>
        </ns0:nvSpPr>
        <ns0:spPr>
          <ns1:xfrm>
            <ns1:off x="257481" y="1151389"/>
            <ns1:ext cx="89515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5600" indent="-343535" algn="l" rtl="0" eaLnBrk="0">
              <ns1:lnSpc>
                <ns1:spcPct val="97000"/>
              </ns1:lnSpc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With all the possibilities for schedule conflicts, it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important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project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managers to use good project schedule manageme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5125" indent="-352425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schedule management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involves the pro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cesses required to ensure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timely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completion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600"/>
              </ns1:spcBef>
            </ns1:pPr>
            <ns1:r>
              <ns1:rPr sz="1900" kern="0" spc="2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3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Six main processes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80060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Planning schedule management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determine the policies, procedures,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7240" indent="8255" algn="l" rtl="0" eaLnBrk="0">
              <ns1:lnSpc>
                <ns1:spcPct val="88000"/>
              </ns1:lnSpc>
              <ns1:spcBef>
                <ns1:spcPts val="295"/>
              </ns1:spcBef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documentation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 will be used for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planning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executing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and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controlling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9940" indent="-313055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Defining activities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identify the specific activities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 the project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team and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stakeholders must perform to produce the p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roject deliverables.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6605" indent="-298450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Sequencing activities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identify and document the relationships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bet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ween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activit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ies.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5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9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4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86" name="textbox 86"/>
          <ns0:cNvSpPr/>
          <ns0:nvPr/>
        </ns0:nvSpPr>
        <ns0:spPr>
          <ns1:xfrm>
            <ns1:off x="171588" y="218440"/>
            <ns1:ext cx="745490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Importance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3600" kern="0" spc="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(2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10" name="group 1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88" name="path 8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90" name="path 9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92" name="textbox 9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94" name="rect 94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96" name="textbox 96"/>
          <ns0:cNvSpPr/>
          <ns0:nvPr/>
        </ns0:nvSpPr>
        <ns0:spPr>
          <ns1:xfrm>
            <ns1:off x="257481" y="1176175"/>
            <ns1:ext cx="8628380" cy="485203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2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778510" indent="-299085" algn="l" rtl="0" eaLnBrk="0">
              <ns1:lnSpc>
                <ns1:spcPct val="88000"/>
              </ns1:lnSpc>
            </ns1:pPr>
            <ns1:r>
              <ns1:rPr sz="15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Estimating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durations</ns1:t>
            </ns1:r>
            <ns1:r>
              <ns1:rPr sz="2000" kern="0" spc="2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number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</ns1:t>
            </ns1:r>
            <ns1:r>
              <ns1:rPr sz="2000" i="1" kern="0" spc="-3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periods</ns1:t>
            </ns1:r>
            <ns1:r>
              <ns1:rPr sz="2000" i="1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needed to complete individual 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ctivities.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765" indent="-303530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5.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Developing the schedule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analyze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sequences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resource r</ns1:t>
            </ns1:r>
            <ns1:r>
              <ns1:rPr sz="20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equirements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duration estimates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create the</ns1:t>
            </ns1:r>
            <ns1:r>
              <ns1:rPr sz="2000" i="1" kern="0" spc="-2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schedule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9940" indent="-302895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6.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Controlling the schedule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 and manage change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the pr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oject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2425" indent="-340360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We can improve project schedule management by perform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ing these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processes and by using some basic PM tools and techniques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76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Gantt charts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17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Network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diagrams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89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p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ath analysis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89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Critical chain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scheduling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6000"/>
              </ns1:lnSpc>
            </ns1:pPr>
            <ns1:endParaRPr sz="7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490220" algn="l" rtl="0" eaLnBrk="0">
              <ns1:lnSpc>
                <ns1:spcPct val="76000"/>
              </ns1:lnSpc>
              <ns1:spcBef>
                <ns1:spcPts val="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-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etc.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98" name="picture 98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48171" y="5789304"/>
            <ns1:ext cx="135255" cy="211073"/>
          </ns1:xfrm>
          <ns1:prstGeom prst="rect">
            <ns1:avLst/>
          </ns1:prstGeom>
        </ns0:spPr>
      </ns0:pic>
      <ns0:pic>
        <ns0:nvPicPr>
          <ns0:cNvPr id="100" name="picture 100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48171" y="5408304"/>
            <ns1:ext cx="135255" cy="211073"/>
          </ns1:xfrm>
          <ns1:prstGeom prst="rect">
            <ns1:avLst/>
          </ns1:prstGeom>
        </ns0:spPr>
      </ns0:pic>
      <ns0:pic>
        <ns0:nvPicPr>
          <ns0:cNvPr id="102" name="picture 10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48171" y="5027304"/>
            <ns1:ext cx="135255" cy="211073"/>
          </ns1:xfrm>
          <ns1:prstGeom prst="rect">
            <ns1:avLst/>
          </ns1:prstGeom>
        </ns0:spPr>
      </ns0:pic>
      <ns0:pic>
        <ns0:nvPicPr>
          <ns0:cNvPr id="104" name="picture 104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48171" y="4646304"/>
            <ns1:ext cx="135255" cy="211073"/>
          </ns1:xfrm>
          <ns1:prstGeom prst="rect">
            <ns1:avLst/>
          </ns1:prstGeom>
        </ns0:spPr>
      </ns0:pic>
      <ns0:pic>
        <ns0:nvPicPr>
          <ns0:cNvPr id="106" name="picture 10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48171" y="4265304"/>
            <ns1:ext cx="135255" cy="211073"/>
          </ns1:xfrm>
          <ns1:prstGeom prst="rect">
            <ns1:avLst/>
          </ns1:prstGeom>
        </ns0:spPr>
      </ns0:pic>
      <ns0:sp>
        <ns0:nvSpPr>
          <ns0:cNvPr id="108" name="textbox 108"/>
          <ns0:cNvSpPr/>
          <ns0:nvPr/>
        </ns0:nvSpPr>
        <ns0:spPr>
          <ns1:xfrm>
            <ns1:off x="171588" y="218440"/>
            <ns1:ext cx="745490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Importance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3600" kern="0" spc="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(3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12" name="group 1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10" name="path 110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12" name="path 11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16" name="textbox 11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18" name="textbox 118"/>
          <ns0:cNvSpPr/>
          <ns0:nvPr/>
        </ns0:nvSpPr>
        <ns0:spPr>
          <ns1:xfrm>
            <ns1:off x="9111039" y="6830611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5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0" name="rect 120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grpSp>
        <ns0:nvGrpSpPr>
          <ns0:cNvPr id="14" name="group 14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22" name="path 12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24" name="path 12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pic>
        <ns0:nvPicPr>
          <ns0:cNvPr id="126" name="picture 12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533400" y="1030480"/>
            <ns1:ext cx="7606284" cy="5954277"/>
          </ns1:xfrm>
          <ns1:prstGeom prst="rect">
            <ns1:avLst/>
          </ns1:prstGeom>
        </ns0:spPr>
      </ns0:pic>
      <ns0:graphicFrame>
        <ns0:nvGraphicFramePr>
          <ns0:cNvPr id="128" name="table 128"/>
          <ns0:cNvGraphicFramePr>
            <ns1:graphicFrameLocks noGrp="1"/>
          </ns0:cNvGraphicFramePr>
          <ns0:nvPr/>
        </ns0:nvGraphicFramePr>
        <ns0:xfrm>
          <ns1:off x="1240281" y="2994660"/>
          <ns1:ext cx="5803265" cy="622300"/>
        </ns0:xfrm>
        <ns1:graphic>
          <ns1:graphicData uri="http://schemas.openxmlformats.org/drawingml/2006/table">
            <ns1:tbl>
              <ns1:tblPr/>
              <ns1:tblGrid>
                <ns1:gridCol w="5803265"/>
              </ns1:tblGrid>
              <ns1:tr h="622300">
                <ns1:tc>
                  <ns1:txBody>
                    <ns1:bodyPr/>
                    <ns1:lstStyle/>
                    <ns1:p>
                      <ns1:pPr algn="l" rtl="0" eaLnBrk="0">
                        <ns1:lnSpc>
                          <ns1:spcPct val="100000"/>
                        </ns1:lnSpc>
                      </ns1:pPr>
                      <ns1:endParaRPr sz="1000" dirty="0">
                        <ns1:latin typeface="Arial" panose="020B0604020202020204"/>
                        <ns1:ea typeface="Arial" panose="020B0604020202020204"/>
                        <ns1:cs typeface="Arial" panose="020B0604020202020204"/>
                      </ns1:endParaRPr>
                    </ns1:p>
                  </ns1:txBody>
                  <ns1:tcPr marL="0" marR="0" marT="0" marB="0" vert="horz">
                    <ns1:lnL w="12700" cap="flat" cmpd="sng" algn="ctr">
                      <ns1:solidFill>
                        <ns1:srgbClr val="C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L>
                    <ns1:lnR w="12700" cap="flat" cmpd="sng" algn="ctr">
                      <ns1:solidFill>
                        <ns1:srgbClr val="C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R>
                    <ns1:lnT w="12700" cap="flat" cmpd="sng" algn="ctr">
                      <ns1:solidFill>
                        <ns1:srgbClr val="C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T>
                    <ns1:lnB w="12700" cap="flat" cmpd="sng" algn="ctr">
                      <ns1:solidFill>
                        <ns1:srgbClr val="C00000"/>
                      </ns1:solidFill>
                      <ns1:prstDash val="solid"/>
                      <ns1:round/>
                      <ns1:headEnd type="none" w="med" len="med"/>
                      <ns1:tailEnd type="none" w="med" len="med"/>
                    </ns1:lnB>
                  </ns1:tcPr>
                </ns1:tc>
              </ns1:tr>
            </ns1:tbl>
          </ns1:graphicData>
        </ns1:graphic>
      </ns0:graphicFrame>
      <ns0:sp>
        <ns0:nvSpPr>
          <ns0:cNvPr id="130" name="textbox 130"/>
          <ns0:cNvSpPr/>
          <ns0:nvPr/>
        </ns0:nvSpPr>
        <ns0:spPr>
          <ns1:xfrm>
            <ns1:off x="171588" y="218440"/>
            <ns1:ext cx="745490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9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Importance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0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3600" kern="0" spc="23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(4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3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4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4)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sp>
        <ns0:nvSpPr>
          <ns0:cNvPr id="132" name="textbox 132"/>
          <ns0:cNvSpPr/>
          <ns0:nvPr/>
        </ns0:nvSpPr>
        <ns0:spPr>
          <ns1:xfrm>
            <ns1:off x="7117800" y="3076894"/>
            <ns1:ext cx="1866900" cy="45974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21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5875" indent="-3175" algn="l" rtl="0" eaLnBrk="0">
              <ns1:lnSpc>
                <ns1:spcPct val="97000"/>
              </ns1:lnSpc>
            </ns1:pPr>
            <ns1:r>
              <ns1:rPr sz="1500" kern="0" spc="23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=&gt;</ns1:t>
            </ns1:r>
            <ns1:r>
              <ns1:rPr sz="1500" kern="0" spc="17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</ns1:t>
            </ns1:r>
            <ns1:r>
              <ns1:rPr sz="1500" kern="0" spc="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Project</ns1:t>
            </ns1:r>
            <ns1:r>
              <ns1:rPr sz="1500" kern="0" spc="15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 </ns1:t>
            </ns1:r>
            <ns1:r>
              <ns1:rPr sz="1500" kern="0" spc="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Resource </ns1:t>
            </ns1:r>
            <ns1:r>
              <ns1:rPr sz="1500" kern="0" spc="40" dirty="0">
                <ns1:solidFill>
                  <ns1:srgbClr val="C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Management</ns1:t>
            </ns1:r>
            <ns1:endParaRPr sz="15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34" name="textbox 13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36" name="textbox 136"/>
          <ns0:cNvSpPr/>
          <ns0:nvPr/>
        </ns0:nvSpPr>
        <ns0:spPr>
          <ns1:xfrm>
            <ns1:off x="9110478" y="6830611"/>
            <ns1:ext cx="98425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6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38" name="rect 13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40" name="textbox 140"/>
          <ns0:cNvSpPr/>
          <ns0:nvPr/>
        </ns0:nvSpPr>
        <ns0:spPr>
          <ns1:xfrm>
            <ns1:off x="295581" y="1172028"/>
            <ns1:ext cx="8564244" cy="46863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5600" indent="-343535" algn="l" rtl="0" eaLnBrk="0">
              <ns1:lnSpc>
                <ns1:spcPct val="97000"/>
              </ns1:lnSpc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2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</ns1:t>
            </ns1:r>
            <ns1:r>
              <ns1:rPr sz="2200" kern="0" spc="30" baseline="280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</ns1:t>
            </ns1:r>
            <ns1:r>
              <ns1:rPr sz="1400" kern="0" spc="3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step in schedule management is to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 how the</ns1:t>
            </ns1:r>
            <ns1:r>
              <ns1:rPr sz="2100" kern="0" spc="1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</ns1:t>
            </ns1:r>
            <ns1:r>
              <ns1:rPr sz="2100" kern="0" spc="2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 will be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100" kern="0" spc="5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managed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roughout the life cycle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6870" indent="-344170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schedules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grow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out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basic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documents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(e.g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.,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charter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</ns1:t>
            </ns1:r>
            <ns1:r>
              <ns1:rPr sz="2100" i="1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</ns1:t>
            </ns1:r>
            <ns1:r>
              <ns1:rPr sz="2100" i="1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plan, organizational process assets) that initiate a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2955" indent="-292735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After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reviewing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these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documents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team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expert</ns1:t>
            </ns1:r>
            <ns1:r>
              <ns1:rPr sz="2000" i="1" kern="0" spc="-3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judgement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analytical techniques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and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meetings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to develop schedu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 management plan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0520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schedule management plan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can be informal and broad,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formal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detailed, based on the needs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project. In general,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includes the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5125" algn="l" rtl="0" eaLnBrk="0">
              <ns1:lnSpc>
                <ns1:spcPct val="88000"/>
              </ns1:lnSpc>
              <ns1:spcBef>
                <ns1:spcPts val="645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following in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formation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89965" indent="-511810" algn="l" rtl="0" eaLnBrk="0">
              <ns1:lnSpc>
                <ns1:spcPct val="94000"/>
              </ns1:lnSpc>
              <ns1:spcBef>
                <ns1:spcPts val="975"/>
              </ns1:spcBef>
            </ns1:pPr>
            <ns1:r>
              <ns1:rPr sz="15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i.    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</ns1:t>
            </ns1:r>
            <ns1:r>
              <ns1:rPr sz="2000" b="1" i="1" kern="0" spc="-9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model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development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include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model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which contains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project activities with estim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ated durations,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996950" indent="-635" algn="l" rtl="0" eaLnBrk="0">
              <ns1:lnSpc>
                <ns1:spcPct val="94000"/>
              </ns1:lnSpc>
              <ns1:spcBef>
                <ns1:spcPts val="290"/>
              </ns1:spcBef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dependencies, and other planning information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 can be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used to produce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142" name="picture 14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786264" y="2822902"/>
            <ns1:ext cx="135255" cy="211073"/>
          </ns1:xfrm>
          <ns1:prstGeom prst="rect">
            <ns1:avLst/>
          </ns1:prstGeom>
        </ns0:spPr>
      </ns0:pic>
      <ns0:sp>
        <ns0:nvSpPr>
          <ns0:cNvPr id="144" name="textbox 144"/>
          <ns0:cNvSpPr/>
          <ns0:nvPr/>
        </ns0:nvSpPr>
        <ns0:spPr>
          <ns1:xfrm>
            <ns1:off x="213650" y="218897"/>
            <ns1:ext cx="78327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Planning</ns1:t>
            </ns1:r>
            <ns1:r>
              <ns1:rPr sz="3600" kern="0" spc="2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Management (1 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16" name="group 16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46" name="path 146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48" name="path 148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52" name="textbox 152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54" name="textbox 154"/>
          <ns0:cNvSpPr/>
          <ns0:nvPr/>
        </ns0:nvSpPr>
        <ns0:spPr>
          <ns1:xfrm>
            <ns1:off x="9111739" y="6830611"/>
            <ns1:ext cx="97155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7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7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56" name="rect 156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58" name="textbox 158"/>
          <ns0:cNvSpPr/>
          <ns0:nvPr/>
        </ns0:nvSpPr>
        <ns0:spPr>
          <ns1:xfrm>
            <ns1:off x="647080" y="1176175"/>
            <ns1:ext cx="8561705" cy="581152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2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530225" indent="-517525" algn="l" rtl="0" eaLnBrk="0">
              <ns1:lnSpc>
                <ns1:spcPct val="88000"/>
              </ns1:lnSpc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ii.   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Level of accuracy and units of measure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discusses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how accurate schedule        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 should be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determines whether time is </ns1:t>
            </ns1:r>
            <ns1:r>
              <ns1:rPr sz="20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measured in hours,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27050" algn="l" rtl="0" eaLnBrk="0">
              <ns1:lnSpc>
                <ns1:spcPct val="88000"/>
              </ns1:lnSpc>
              <ns1:spcBef>
                <ns1:spcPts val="570"/>
              </ns1:spcBef>
            </ns1:pP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days, or another uni</ns1:t>
            </ns1:r>
            <ns1:r>
              <ns1:rPr sz="2000" i="1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32130" indent="-519430" algn="l" rtl="0" eaLnBrk="0">
              <ns1:lnSpc>
                <ns1:spcPct val="88000"/>
              </ns1:lnSpc>
              <ns1:spcBef>
                <ns1:spcPts val="1495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iii.  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Control thresholds: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Variance threshold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s, such as +/-</ns1:t>
            </ns1:r>
            <ns1:r>
              <ns1:rPr sz="2000" kern="0" spc="2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10%,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established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 monitoring schedule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performance.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8000"/>
              </ns1:lnSpc>
              <ns1:spcBef>
                <ns1:spcPts val="1770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iv</ns1:t>
            </ns1: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Rules</ns1:t>
            </ns1:r>
            <ns1:r>
              <ns1:rPr sz="20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b="1" i="1" kern="0" spc="-27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performance</ns1:t>
            </ns1:r>
            <ns1:r>
              <ns1:rPr sz="20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measurement</ns1:t>
            </ns1:r>
            <ns1:r>
              <ns1:rPr sz="20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example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if</ns1:t>
            </ns1:r>
            <ns1:r>
              <ns1:rPr sz="20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team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members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are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23875" indent="7620" algn="l" rtl="0" eaLnBrk="0">
              <ns1:lnSpc>
                <ns1:spcPct val="94000"/>
              </ns1:lnSpc>
              <ns1:spcBef>
                <ns1:spcPts val="10"/>
              </ns1:spcBef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expected to track the percentage 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 completed, this section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specifies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how to determine the percent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ages.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23240" indent="-509270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5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v.   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Reporting</ns1:t>
            </ns1:r>
            <ns1:r>
              <ns1:rPr sz="2000" b="1" i="1" kern="0" spc="-3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formats</ns1:t>
            </ns1:r>
            <ns1:r>
              <ns1:rPr sz="2000" b="1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describe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format</ns1:t>
            </ns1:r>
            <ns1:r>
              <ns1:rPr sz="20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frequency</ns1:t>
            </ns1:r>
            <ns1:r>
              <ns1:rPr sz="20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2000" kern="0" spc="-10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reports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required for the projec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523240" indent="-509270" algn="l" rtl="0" eaLnBrk="0">
              <ns1:lnSpc>
                <ns1:spcPct val="88000"/>
              </ns1:lnSpc>
              <ns1:spcBef>
                <ns1:spcPts val="1775"/>
              </ns1:spcBef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vi</ns1:t>
            </ns1:r>
            <ns1:r>
              <ns1:rPr sz="15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  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Process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descriptions</ns1:t>
            </ns1:r>
            <ns1:r>
              <ns1:rPr sz="20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describe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how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processes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will be perform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ed.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3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04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39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78000"/>
              </ns1:lnSpc>
              <ns1:spcBef>
                <ns1:spcPts val="0"/>
              </ns1:spcBef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8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60" name="textbox 160"/>
          <ns0:cNvSpPr/>
          <ns0:nvPr/>
        </ns0:nvSpPr>
        <ns0:spPr>
          <ns1:xfrm>
            <ns1:off x="213650" y="218897"/>
            <ns1:ext cx="7832725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1. Planning</ns1:t>
            </ns1:r>
            <ns1:r>
              <ns1:rPr sz="3600" kern="0" spc="25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 Management (2 of</ns1:t>
            </ns1:r>
            <ns1:r>
              <ns1:rPr sz="3600" kern="0" spc="-29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-1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18" name="group 18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62" name="path 162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64" name="path 164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66" name="textbox 166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8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68" name="rect 16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70" name="textbox 170"/>
          <ns0:cNvSpPr/>
          <ns0:nvPr/>
        </ns0:nvSpPr>
        <ns0:spPr>
          <ns1:xfrm>
            <ns1:off x="409881" y="1151389"/>
            <ns1:ext cx="8540750" cy="515747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63220" indent="-350520" algn="l" rtl="0" eaLnBrk="0">
              <ns1:lnSpc>
                <ns1:spcPct val="97000"/>
              </ns1:lnSpc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Defining activities </ns1:t>
            </ns1: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ide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ntifies the specific actions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 will produce the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detailed project deliverables to determi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ne </ns1:t>
            </ns1:r>
            <ns1:r>
              <ns1:rPr sz="21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resource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</ns1:t>
            </ns1:r>
            <ns1:r>
              <ns1:rPr sz="2100" i="1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4490" algn="l" rtl="0" eaLnBrk="0">
              <ns1:lnSpc>
                <ns1:spcPct val="79000"/>
              </ns1:lnSpc>
              <ns1:spcBef>
                <ns1:spcPts val="650"/>
              </ns1:spcBef>
            </ns1:pP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estimates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2320" indent="-292100" algn="l" rtl="0" eaLnBrk="0">
              <ns1:lnSpc>
                <ns1:spcPct val="88000"/>
              </ns1:lnSpc>
              <ns1:spcBef>
                <ns1:spcPts val="17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Outputs include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 activity list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attributes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</ns1:t>
            </ns1:r>
            <ns1:r>
              <ns1:rPr sz="20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milestone list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change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requests</ns1:t>
            </ns1:r>
            <ns1:r>
              <ns1:rPr sz="2000" kern="0" spc="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000" kern="0" spc="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PM</ns1:t>
            </ns1:r>
            <ns1:r>
              <ns1:rPr sz="2000" i="1" kern="0" spc="-3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plan</ns1:t>
            </ns1:r>
            <ns1:r>
              <ns1:rPr sz="2000" i="1" kern="0" spc="8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updates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1155" algn="l" rtl="0" eaLnBrk="0">
              <ns1:lnSpc>
                <ns1:spcPct val="100000"/>
              </ns1:lnSpc>
              <ns1:spcBef>
                <ns1:spcPts val="160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list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 tabulation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activities to be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included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that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include</ns1:t>
            </ns1:r>
            <ns1:r>
              <ns1:rPr sz="2100" kern="0" spc="2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1)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name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2)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identifier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number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3) a brief</ns1:t>
            </ns1:r>
            <ns1:r>
              <ns1:rPr sz="2100" kern="0" spc="-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description of</ns1:t>
            </ns1:r>
            <ns1:r>
              <ns1:rPr sz="2100" kern="0" spc="-17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6130" indent="-295910" algn="l" rtl="0" eaLnBrk="0">
              <ns1:lnSpc>
                <ns1:spcPct val="88000"/>
              </ns1:lnSpc>
              <ns1:spcBef>
                <ns1:spcPts val="173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task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an element 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 normally found on WBS that has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 expected duration, a cost, and resourc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 requirements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attributes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provide schedule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-related information about each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10000"/>
              </ns1:lnSpc>
            </ns1:pPr>
            <ns1:endParaRPr sz="5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5600" indent="8255" algn="l" rtl="0" eaLnBrk="0">
              <ns1:lnSpc>
                <ns1:spcPct val="96000"/>
              </ns1:lnSpc>
              <ns1:spcBef>
                <ns1:spcPts val="0"/>
              </ns1:spcBef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activity, such as</ns1:t>
            </ns1:r>
            <ns1:r>
              <ns1:rPr sz="2100" kern="0" spc="-2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predecessors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successors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logical relationships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, resource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requirements, constraints, imposed dates, and assumption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 related to the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pic>
        <ns0:nvPicPr>
          <ns0:cNvPr id="172" name="picture 172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00570" y="4272929"/>
            <ns1:ext cx="135254" cy="211073"/>
          </ns1:xfrm>
          <ns1:prstGeom prst="rect">
            <ns1:avLst/>
          </ns1:prstGeom>
        </ns0:spPr>
      </ns0:pic>
      <ns0:pic>
        <ns0:nvPicPr>
          <ns0:cNvPr id="174" name="picture 17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00581" y="2352684"/>
            <ns1:ext cx="135255" cy="211073"/>
          </ns1:xfrm>
          <ns1:prstGeom prst="rect">
            <ns1:avLst/>
          </ns1:prstGeom>
        </ns0:spPr>
      </ns0:pic>
      <ns0:sp>
        <ns0:nvSpPr>
          <ns0:cNvPr id="176" name="textbox 176"/>
          <ns0:cNvSpPr/>
          <ns0:nvPr/>
        </ns0:nvSpPr>
        <ns0:spPr>
          <ns1:xfrm>
            <ns1:off x="169759" y="218897"/>
            <ns1:ext cx="547624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Defining Activities (1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0" name="group 20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178" name="path 178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80" name="path 180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84" name="textbox 184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sp>
        <ns0:nvSpPr>
          <ns0:cNvPr id="186" name="textbox 186"/>
          <ns0:cNvSpPr/>
          <ns0:nvPr/>
        </ns0:nvSpPr>
        <ns0:spPr>
          <ns1:xfrm>
            <ns1:off x="9111039" y="6830611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78000"/>
              </ns1:lnSpc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9</ns1:t>
            </ns1:r>
            <ns1:endParaRPr sz="1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slides/slide9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88" name="rect 188"/>
          <ns0:cNvSpPr/>
          <ns0:nvPr/>
        </ns0:nvSpPr>
        <ns0:spPr>
          <ns1:xfrm>
            <ns1:off x="-228600" y="-228346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90" name="rect 190"/>
          <ns0:cNvSpPr/>
          <ns0:nvPr/>
        </ns0:nvSpPr>
        <ns0:spPr>
          <ns1:xfrm>
            <ns1:off x="3396119" y="5260863"/>
            <ns1:ext cx="1770888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92" name="rect 192"/>
          <ns0:cNvSpPr/>
          <ns0:nvPr/>
        </ns0:nvSpPr>
        <ns0:spPr>
          <ns1:xfrm>
            <ns1:off x="2672219" y="2758452"/>
            <ns1:ext cx="896114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94" name="textbox 194"/>
          <ns0:cNvSpPr/>
          <ns0:nvPr/>
        </ns0:nvSpPr>
        <ns0:spPr>
          <ns1:xfrm>
            <ns1:off x="409881" y="1151389"/>
            <ns1:ext cx="8799194" cy="583628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5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356870" indent="-344805" algn="l" rtl="0" eaLnBrk="0">
              <ns1:lnSpc>
                <ns1:spcPct val="97000"/>
              </ns1:lnSpc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The activity list and activity attributes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should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agree with the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WBS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WBS dictionary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60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milestone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 signif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icant event that normally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has no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duration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78510" indent="-288290" algn="l" rtl="0" eaLnBrk="0">
              <ns1:lnSpc>
                <ns1:spcPct val="88000"/>
              </ns1:lnSpc>
              <ns1:spcBef>
                <ns1:spcPts val="17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It often takes several activities and a lot 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work to complete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mi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lestone,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which itself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is a marker to help in identifying necessary activities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490220" algn="l" rtl="0" eaLnBrk="0">
              <ns1:lnSpc>
                <ns1:spcPct val="88000"/>
              </ns1:lnSpc>
              <ns1:spcBef>
                <ns1:spcPts val="177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Useful tools for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setting schedule goals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and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monitori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ng progress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789305" indent="-299085" algn="l" rtl="0" eaLnBrk="0">
              <ns1:lnSpc>
                <ns1:spcPct val="88000"/>
              </ns1:lnSpc>
              <ns1:spcBef>
                <ns1:spcPts val="1495"/>
              </ns1:spcBef>
              <ns1:tabLst>
                <ns1:tab pos="625475" algn="l"/>
              </ns1:tabLst>
            </ns1:pPr>
            <ns1:r>
              <ns1:rPr sz="2000" b="1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	</ns1:t>
            </ns1:r>
            <ns1:r>
              <ns1:rPr sz="2000" b="1" kern="0" spc="10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</ns1:t>
            </ns1:r>
            <ns1:r>
              <ns1:rPr sz="2000" b="1" u="sng" kern="0" spc="-4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b="1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Examples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obtaining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customer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sign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-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off</ns1:t>
            </ns1:r>
            <ns1:r>
              <ns1:rPr sz="2000" kern="0" spc="-18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key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documents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completion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specific products</ns1:t>
            </ns1:r>
            <ns1:endParaRPr sz="20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63220" indent="-351155" algn="l" rtl="0" eaLnBrk="0">
              <ns1:lnSpc>
                <ns1:spcPct val="97000"/>
              </ns1:lnSpc>
              <ns1:spcBef>
                <ns1:spcPts val="1585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5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Not every deliverable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or output created for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project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should be marked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 milestone.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Milestones are the most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important and visible</ns1:t>
            </ns1:r>
            <ns1:r>
              <ns1:rPr sz="2100" kern="0" spc="8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events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.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marL="355600" indent="-343535" algn="l" rtl="0" eaLnBrk="0">
              <ns1:lnSpc>
                <ns1:spcPct val="97000"/>
              </ns1:lnSpc>
              <ns1:spcBef>
                <ns1:spcPts val="1590"/>
              </ns1:spcBef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 panose="05000000000000000000"/>
                <ns1:ea typeface="Wingdings" panose="05000000000000000000"/>
                <ns1:cs typeface="Wingdings" panose="05000000000000000000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Activity information is a required input to the rest ofthe project</ns1:t>
            </ns1:r>
            <ns1:r>
              <ns1:rPr sz="2100" kern="0" spc="1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schedule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management processes</ns1:t>
            </ns1:r>
            <ns1:endParaRPr sz="21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  <ns1:p>
            <ns1:pPr algn="l" rtl="0" eaLnBrk="0">
              <ns1:lnSpc>
                <ns1:spcPct val="118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19000"/>
              </ns1:lnSpc>
            </ns1:pP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l" rtl="0" eaLnBrk="0">
              <ns1:lnSpc>
                <ns1:spcPct val="127000"/>
              </ns1:lnSpc>
            </ns1:pPr>
            <ns1:endParaRPr sz="2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algn="r" rtl="0" eaLnBrk="0">
              <ns1:lnSpc>
                <ns1:spcPct val="86000"/>
              </ns1:lnSpc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 panose="020B0604020202020204"/>
                <ns1:ea typeface="Arial" panose="020B0604020202020204"/>
                <ns1:cs typeface="Arial" panose="020B0604020202020204"/>
              </ns1:rPr>
              <ns1:t>10</ns1:t>
            </ns1:r>
            <ns1:endParaRPr sz="10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  <ns0:pic>
        <ns0:nvPicPr>
          <ns0:cNvPr id="196" name="picture 196"/>
          <ns0:cNvPicPr>
            <ns1:picLocks noChangeAspect="1"/>
          </ns0:cNvPicPr>
          <ns0:nvPr/>
        </ns0:nvPicPr>
        <ns0:blipFill>
          <ns1:blip ns2:embed="rId1"/>
          <ns1:stretch>
            <ns1:fillRect/>
          </ns1:stretch>
        </ns0:blipFill>
        <ns0:spPr>
          <ns1:xfrm rot="21600000">
            <ns1:off x="900572" y="3724288"/>
            <ns1:ext cx="135255" cy="211073"/>
          </ns1:xfrm>
          <ns1:prstGeom prst="rect">
            <ns1:avLst/>
          </ns1:prstGeom>
        </ns0:spPr>
      </ns0:pic>
      <ns0:pic>
        <ns0:nvPicPr>
          <ns0:cNvPr id="198" name="picture 19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00562" y="3267084"/>
            <ns1:ext cx="135255" cy="211073"/>
          </ns1:xfrm>
          <ns1:prstGeom prst="rect">
            <ns1:avLst/>
          </ns1:prstGeom>
        </ns0:spPr>
      </ns0:pic>
      <ns0:pic>
        <ns0:nvPicPr>
          <ns0:cNvPr id="200" name="picture 20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900569" y="2505084"/>
            <ns1:ext cx="135255" cy="211073"/>
          </ns1:xfrm>
          <ns1:prstGeom prst="rect">
            <ns1:avLst/>
          </ns1:prstGeom>
        </ns0:spPr>
      </ns0:pic>
      <ns0:sp>
        <ns0:nvSpPr>
          <ns0:cNvPr id="202" name="textbox 202"/>
          <ns0:cNvSpPr/>
          <ns0:nvPr/>
        </ns0:nvSpPr>
        <ns0:spPr>
          <ns1:xfrm>
            <ns1:off x="169759" y="218897"/>
            <ns1:ext cx="5476240" cy="50609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6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ct val="88000"/>
              </ns1:lnSpc>
            </ns1:pP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2. Defining Activities (2</ns1:t>
            </ns1:r>
            <ns1:r>
              <ns1:rPr sz="3600" kern="0" spc="17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of</ns1:t>
            </ns1:r>
            <ns1:r>
              <ns1:rPr sz="3600" kern="0" spc="-22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 </ns1:t>
            </ns1:r>
            <ns1:r>
              <ns1:rPr sz="3600" kern="0" spc="0" dirty="0">
                <ns1:solidFill>
                  <ns1:srgbClr val="330033">
                    <ns1:alpha val="100000"/>
                  </ns1:srgbClr>
                </ns1:solidFill>
                <ns1:latin typeface="Times New Roman" panose="02020603050405020304"/>
                <ns1:ea typeface="Times New Roman" panose="02020603050405020304"/>
                <ns1:cs typeface="Times New Roman" panose="02020603050405020304"/>
              </ns1:rPr>
              <ns1:t>3)</ns1:t>
            </ns1:r>
            <ns1:endParaRPr sz="3600" dirty="0">
              <ns1:latin typeface="Times New Roman" panose="02020603050405020304"/>
              <ns1:ea typeface="Times New Roman" panose="02020603050405020304"/>
              <ns1:cs typeface="Times New Roman" panose="02020603050405020304"/>
            </ns1:endParaRPr>
          </ns1:p>
        </ns0:txBody>
      </ns0:sp>
      <ns0:grpSp>
        <ns0:nvGrpSpPr>
          <ns0:cNvPr id="22" name="group 22"/>
          <ns0:cNvGrpSpPr/>
          <ns0:nvPr/>
        </ns0:nvGrpSpPr>
        <ns0:grpSpPr>
          <ns1:xfrm rot="21600000">
            <ns1:off x="172972" y="910080"/>
            <ns1:ext cx="8720329" cy="193549"/>
            <ns1:chOff x="0" y="0"/>
            <ns1:chExt cx="8720329" cy="193549"/>
          </ns1:xfrm>
        </ns0:grpSpPr>
        <ns0:sp>
          <ns0:nvSpPr>
            <ns0:cNvPr id="204" name="path 204"/>
            <ns0:cNvSpPr/>
            <ns0:nvPr/>
          </ns0:nvSpPr>
          <ns0:spPr>
            <ns1:xfrm>
              <ns1:off x="6799327" y="0"/>
              <ns1:ext cx="1920240" cy="193549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06" name="path 20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08" name="textbox 208"/>
          <ns0:cNvSpPr/>
          <ns0:nvPr/>
        </ns0:nvSpPr>
        <ns0:spPr>
          <ns1:xfrm>
            <ns1:off x="3242309" y="6856730"/>
            <ns1:ext cx="2667635" cy="16446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3000"/>
              </ns1:lnSpc>
            </ns1:pPr>
            <ns1:endParaRPr sz="100" dirty="0">
              <ns1:latin typeface="Arial" panose="020B0604020202020204"/>
              <ns1:ea typeface="Arial" panose="020B0604020202020204"/>
              <ns1:cs typeface="Arial" panose="020B0604020202020204"/>
            </ns1:endParaRPr>
          </ns1:p>
          <ns1:p>
            <ns1:pPr marL="12700" algn="l" rtl="0" eaLnBrk="0">
              <ns1:lnSpc>
                <ns1:spcPts val="1090"/>
              </ns1:lnSpc>
            </ns1:pPr>
            <ns1:endParaRPr sz="800" kern="0" spc="0" dirty="0">
              <ns1:solidFill>
                <ns1:srgbClr val="4D4D4D">
                  <ns1:alpha val="100000"/>
                </ns1:srgbClr>
              </ns1:solidFill>
              <ns1:latin typeface="Arial" panose="020B0604020202020204"/>
              <ns1:ea typeface="Arial" panose="020B0604020202020204"/>
              <ns1:cs typeface="Arial" panose="020B0604020202020204"/>
            </ns1:endParaRPr>
          </ns1:p>
        </ns0:txBody>
      </ns0:sp>
    </ns0:spTree>
  </ns0:cSld>
  <ns0:clrMapOvr>
    <ns1:masterClrMapping/>
  </ns0:clrMapOvr>
</ns0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14069</Words>
  <Application>WPS 演示</Application>
  <PresentationFormat/>
  <Paragraphs>423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宋体</vt:lpstr>
      <vt:lpstr>Wingdings</vt:lpstr>
      <vt:lpstr>Arial</vt:lpstr>
      <vt:lpstr>Times New Roman</vt:lpstr>
      <vt:lpstr>Wingdings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DSME6620</dc:title>
  <dc:creator>Prof. Gong Xiting</dc:creator>
  <cp:lastModifiedBy>赵梦辰</cp:lastModifiedBy>
  <cp:revision>1</cp:revision>
  <dcterms:created xsi:type="dcterms:W3CDTF">2025-08-31T13:56:19Z</dcterms:created>
  <dcterms:modified xsi:type="dcterms:W3CDTF">2025-08-31T13:56:19Z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2025-08-31T21:14:51Z</vt:filetime>
  </property>
  <property fmtid="{D5CDD505-2E9C-101B-9397-08002B2CF9AE}" pid="4" name="ICV">
    <vt:lpwstr>F954DFD9A4794B5A8E9EE6B3CA2BE2DE_12</vt:lpwstr>
  </property>
  <property fmtid="{D5CDD505-2E9C-101B-9397-08002B2CF9AE}" pid="5" name="KSOProductBuildVer">
    <vt:lpwstr>2052-12.1.0.22529</vt:lpwstr>
  </property>
</Properties>
</file>